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E158-C6C6-4F49-BFAD-037CC1123772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35D4-2E5A-45D1-BBE6-877461F3A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029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48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46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</a:t>
            </a:r>
            <a:endParaRPr lang="en-US" sz="146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62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Christians</a:t>
            </a:r>
            <a:endParaRPr lang="en-US" sz="162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351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Acts 15: The Apostles Were Not </a:t>
            </a:r>
            <a:r>
              <a:rPr lang="en-US" sz="6000" spc="3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Judaizing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Apostles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taught Jews and Gentiles alike how to be saved in Jesus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apostles called Gentiles to “turn to God”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Faith in Jesus Christ not by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Torah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observance (Acts 15:14, 19; 26:17-20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 does not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“Bait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Switch.”</a:t>
            </a:r>
          </a:p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Apostles’ failure to preach Torah observance was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controversial-- but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also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determined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choice.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217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21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4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 Christians</a:t>
            </a:r>
            <a:endParaRPr lang="en-US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3622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“But we believe that through the grace of the Lord Jesus Christ we shall be saved in the same manner as they.”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	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Peter, 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Acts 15:11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303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World Had Already Seen…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0"/>
            <a:ext cx="3810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Hellenizing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Judaizing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Proselytizing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4114800"/>
            <a:ext cx="84582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Narkisim" pitchFamily="34" charset="-79"/>
                <a:ea typeface="+mj-ea"/>
                <a:cs typeface="Narkisim" pitchFamily="34" charset="-79"/>
              </a:rPr>
              <a:t>The Apostles’ Mission: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EVANGELIZING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228600" y="2286000"/>
            <a:ext cx="8763000" cy="4419600"/>
          </a:xfrm>
          <a:prstGeom prst="arc">
            <a:avLst>
              <a:gd name="adj1" fmla="val 16200000"/>
              <a:gd name="adj2" fmla="val 97762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581400" y="1447800"/>
            <a:ext cx="1066800" cy="2819400"/>
          </a:xfrm>
          <a:prstGeom prst="rightBrace">
            <a:avLst>
              <a:gd name="adj1" fmla="val 8333"/>
              <a:gd name="adj2" fmla="val 3004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5334000"/>
            <a:ext cx="4267200" cy="990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 THESE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351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Christian Self-Identification in Acts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724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Way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9:2; 18:25-26; 19:9, 23; 24:14, 22; 22:4).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Holy Ones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Saints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9:13, 32, 41; 26:10).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Disciples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6:1-2, 7; 9:1, 25; 15:10).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Brethren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6:3; 10:23; 11:12).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Church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8:3; 9:31; 14:23).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Christians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(Acts 11:26; 26:28-29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303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World Had Already Seen…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0"/>
            <a:ext cx="38100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Hellenizing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Judaizing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Proselytizing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4114800"/>
            <a:ext cx="84582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Narkisim" pitchFamily="34" charset="-79"/>
                <a:ea typeface="+mj-ea"/>
                <a:cs typeface="Narkisim" pitchFamily="34" charset="-79"/>
              </a:rPr>
              <a:t>The Apostles’ Mission: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rc 6"/>
          <p:cNvSpPr/>
          <p:nvPr/>
        </p:nvSpPr>
        <p:spPr>
          <a:xfrm>
            <a:off x="228600" y="2286000"/>
            <a:ext cx="8763000" cy="4419600"/>
          </a:xfrm>
          <a:prstGeom prst="arc">
            <a:avLst>
              <a:gd name="adj1" fmla="val 16200000"/>
              <a:gd name="adj2" fmla="val 97762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581400" y="1447800"/>
            <a:ext cx="1066800" cy="2819400"/>
          </a:xfrm>
          <a:prstGeom prst="rightBrace">
            <a:avLst>
              <a:gd name="adj1" fmla="val 8333"/>
              <a:gd name="adj2" fmla="val 3004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5334000"/>
            <a:ext cx="4267200" cy="990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 THESE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EVANGELIZING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Evangelism: A New “Way”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3434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Imitate Jesus Christ – this is Christianizing</a:t>
            </a:r>
          </a:p>
          <a:p>
            <a:pPr lvl="0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Jew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Gentile can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choose to be citizens of the Kingdom of God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“Christians are made, not born” - Tertullian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Apostles &amp; OT Scriptures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They had a high view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Scripture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 Breathed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Unbreakable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“Law” can be accommodative term encompassing other genre of OT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Law of Moses is the ally corroborating their controversial testimony:  Jesus of Nazareth is the Messiah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Christ is the fulfillment and explanation of the Law of Moses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600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Expositing the OT: </a:t>
            </a:r>
            <a:br>
              <a:rPr lang="en-US" sz="54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</a:br>
            <a:r>
              <a:rPr lang="en-US" sz="54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Jesus Christ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Old Testament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Types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Allegory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Shadows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Mystery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Veiled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Prophecies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New Testament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Antitypes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Reality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Substance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Manifestation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Unveiled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Fulfillment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19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Continuity from OT to the NT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John-LAW PARALLEL</a:t>
            </a:r>
            <a:endParaRPr lang="en-US" sz="6600" spc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John to Jesus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91000" cy="395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God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Wilderness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 the Christ: Spirit as dove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Precursor points to Successor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Led people to Jesus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O.T. to N.T.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God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Sinai Wilderness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 Christ: Prophecies &amp; Promises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Moses to a Prophet; 	OT precursor to NT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Leads people to Jesus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55-56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John-LAW PARALLEL</a:t>
            </a:r>
            <a:endParaRPr lang="en-US" sz="6600" spc="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John to Jesus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174874"/>
            <a:ext cx="4191000" cy="4683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comes after is Ranked Higher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Joy Fulfilled in Jesus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“He must Increase but I must Decrease”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“Follow the Son”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Message &amp; Baptism YIELDS to Christ’s Salvation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O.T. to N.T.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6831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 came first, NT is greater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 Fulfilled by Jesus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“Growing old is ready to vanish away”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is Lord – Follow the Christ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 system yielded to NT Way of Salvation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56-57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217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21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4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 Christians</a:t>
            </a:r>
            <a:endParaRPr lang="en-US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362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“Faith in Christ and knowledge of the gospel is the exegesis and fulfilling of the law.”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Clement of Alexandria,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Miscellanies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4.21.130.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217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21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4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 Christians</a:t>
            </a:r>
            <a:endParaRPr lang="en-US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00234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4800" b="1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Paul: Being Israelite and Keeping the Faith</a:t>
            </a:r>
            <a:endParaRPr lang="en-US" sz="48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61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Galatians 2:16, 21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…knowing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that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man is not justified by the works of the law but by faith in Jesus Christ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even we have believed in Christ Jesus, that we might be justified by faith in Christ and not by the works of the law; for by the works of the law no flesh shall be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justified….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do not set aside the grace of God; for if righteousness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through the law, then Christ died in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vain.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61-65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1 Corinthians 9:19-23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though I am free from all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men,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have made myself a servant to all, that I might win the more; 20 and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Jews I became as a Jew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I might win Jews; to those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law, as under the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that I might win those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under the law; 21 to those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law, as without law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being without law toward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under law toward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Christ),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 might win those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without law; 22 to the weak I became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weak, that I might win the weak.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become all things to all 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men,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 might by all means save some. 23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Now this I do for the gospel’s sake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I may be partaker of it with 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66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1 Corinthians 10:32-11:1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Give no offense, either to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Jews or to the Greeks or to the church of God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 33 just as I also please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in all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things,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not seeking my own profit, but the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profit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of many, that they may be saved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Imitate me, just as I also 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imitate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Christ.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66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Paul Behaves Exactly As We’d Expect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27237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Going to Synagogues First to Preach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Circumcising Timothy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(Acts 16:1-3)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Taking a Vow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(Acts 18:18)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Traveling for religious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festivals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Acts 18:21-22; 20:16)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Observing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Sabbath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(Acts 13:14, 44;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16:13)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Agrees to James’ plan to sponsor vows 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(Acts 21:17-30)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66-69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217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21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4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 Christians</a:t>
            </a:r>
            <a:endParaRPr lang="en-US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8956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6600" b="1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Law of Moses for Every Christian</a:t>
            </a:r>
            <a:endParaRPr lang="en-US" sz="66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81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Law of Moses for Today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Points to Christ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hows the unfolding of God’s Plan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Instructs in Salvation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Righteous Examples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Warning Disobedient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ives Hope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eveals God’s Nature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nforms Christian World View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hows Pattern of God’s Revelation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81-83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217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21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4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 Christians</a:t>
            </a:r>
            <a:endParaRPr lang="en-US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362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“Faith in Christ and knowledge of the gospel is the exegesis and fulfilling of the law.”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Clement of Alexandria,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Miscellanies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4.21.130.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0" y="6488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46, 83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029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48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46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</a:t>
            </a:r>
            <a:endParaRPr lang="en-US" sz="146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62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Christians</a:t>
            </a:r>
            <a:endParaRPr lang="en-US" sz="162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“Thanks, BAUR &amp; BAUER”</a:t>
            </a:r>
            <a:endParaRPr lang="en-US" sz="6000" dirty="0"/>
          </a:p>
        </p:txBody>
      </p:sp>
      <p:pic>
        <p:nvPicPr>
          <p:cNvPr id="4" name="Picture 3" descr="51bo2ytV-SL._SX258_BO1,204,203,2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2232660" cy="2790825"/>
          </a:xfrm>
          <a:prstGeom prst="rect">
            <a:avLst/>
          </a:prstGeom>
        </p:spPr>
      </p:pic>
      <p:pic>
        <p:nvPicPr>
          <p:cNvPr id="5" name="Picture 4" descr="51JwhjZM71L._SY344_BO1,204,203,20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562350"/>
            <a:ext cx="2143125" cy="3295650"/>
          </a:xfrm>
          <a:prstGeom prst="rect">
            <a:avLst/>
          </a:prstGeom>
        </p:spPr>
      </p:pic>
      <p:pic>
        <p:nvPicPr>
          <p:cNvPr id="6" name="Picture 5" descr="513X2vYD6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133600"/>
            <a:ext cx="2133600" cy="3272393"/>
          </a:xfrm>
          <a:prstGeom prst="rect">
            <a:avLst/>
          </a:prstGeom>
        </p:spPr>
      </p:pic>
      <p:pic>
        <p:nvPicPr>
          <p:cNvPr id="10" name="Picture 9" descr="DaVin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1447800"/>
            <a:ext cx="2282860" cy="3462337"/>
          </a:xfrm>
          <a:prstGeom prst="rect">
            <a:avLst/>
          </a:prstGeom>
        </p:spPr>
      </p:pic>
      <p:pic>
        <p:nvPicPr>
          <p:cNvPr id="8" name="Picture 7" descr="51TJJFMCpCL._SY344_BO1,204,203,200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3352800"/>
            <a:ext cx="2053105" cy="3143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47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 descr="pagel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3387423"/>
            <a:ext cx="1703106" cy="26323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6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u="sng" cap="small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Ebionites</a:t>
            </a:r>
            <a:r>
              <a:rPr lang="en-US" sz="3600" u="sng" cap="smal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u="sng" cap="small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95800" cy="541019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Reject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of the 4 gospel witnesses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Only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Matthew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eject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apostle Paul, calling him an apostate.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eject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virgin birth or that Jesus Christ is “Son of God.”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emand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Torah observance as part of the gospel of Jesus Christ.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Practiced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 NT rites, like Sunday assembly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u="sng" cap="small" dirty="0" err="1" smtClean="0">
                <a:solidFill>
                  <a:srgbClr val="FFFF00"/>
                </a:solidFill>
              </a:rPr>
              <a:t>Marcionites</a:t>
            </a:r>
            <a:endParaRPr lang="en-US" sz="3600" u="sng" cap="small" dirty="0">
              <a:solidFill>
                <a:srgbClr val="FFF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447800"/>
            <a:ext cx="4498975" cy="541019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Reject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Bible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NT limited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Luke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Pauline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letters.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 of Moses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against the Gospel 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OT is not the God of the NT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Many gods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Christ came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destroy the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Law,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fulfill it.</a:t>
            </a:r>
          </a:p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Marcion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blazes a trail for various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Gnostics over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next 2 centuries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79-81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217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spc="3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AND THE LAW OF MOSES</a:t>
            </a:r>
            <a:endParaRPr lang="en-US" sz="2100" b="1" spc="3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24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en-US" sz="54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Early Christians</a:t>
            </a:r>
            <a:endParaRPr lang="en-US" sz="54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438400"/>
            <a:ext cx="73152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5000" b="1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Apostles</a:t>
            </a:r>
            <a:r>
              <a:rPr lang="en-US" sz="5000" b="1" spc="3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’ Consistent Interpretation &amp;</a:t>
            </a:r>
            <a:r>
              <a:rPr lang="en-US" sz="5000" b="1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5000" b="1" spc="3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Application of the Law of Moses in their </a:t>
            </a:r>
            <a:r>
              <a:rPr lang="en-US" sz="5000" b="1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Mission</a:t>
            </a:r>
            <a:endParaRPr lang="en-US" sz="5000" spc="3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303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World Had Already Seen…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0"/>
            <a:ext cx="38100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Hellenizing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4114800"/>
            <a:ext cx="84582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Narkisim" pitchFamily="34" charset="-79"/>
                <a:ea typeface="+mj-ea"/>
                <a:cs typeface="Narkisim" pitchFamily="34" charset="-79"/>
              </a:rPr>
              <a:t>The Apostles’ Mission: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EVANGELIZING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228600" y="2286000"/>
            <a:ext cx="8763000" cy="4419600"/>
          </a:xfrm>
          <a:prstGeom prst="arc">
            <a:avLst>
              <a:gd name="adj1" fmla="val 16200000"/>
              <a:gd name="adj2" fmla="val 97762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581400" y="1447800"/>
            <a:ext cx="1066800" cy="2819400"/>
          </a:xfrm>
          <a:prstGeom prst="rightBrace">
            <a:avLst>
              <a:gd name="adj1" fmla="val 8333"/>
              <a:gd name="adj2" fmla="val 3004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5334000"/>
            <a:ext cx="4267200" cy="990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 THESE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jewi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050819"/>
            <a:ext cx="5257800" cy="31307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0" y="3886200"/>
            <a:ext cx="2286000" cy="1447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2362200"/>
            <a:ext cx="3962400" cy="335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Hellenizing &amp; </a:t>
            </a:r>
            <a:r>
              <a:rPr lang="en-US" sz="60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J</a:t>
            </a:r>
            <a:r>
              <a:rPr lang="en-US" sz="60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ewish Diaspora</a:t>
            </a:r>
            <a:endParaRPr lang="en-US" sz="6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722203"/>
            <a:ext cx="4114800" cy="707886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Western Diaspora: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Spoke Greek &amp; used LXX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715000"/>
            <a:ext cx="4191000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Palestine &amp; Eastern Diaspora: Spoke Aramaic &amp; used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Targum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47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303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The World Had Already Seen…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600200"/>
            <a:ext cx="3810000" cy="266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Hellenizing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Judaizing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4114800"/>
            <a:ext cx="84582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Narkisim" pitchFamily="34" charset="-79"/>
                <a:ea typeface="+mj-ea"/>
                <a:cs typeface="Narkisim" pitchFamily="34" charset="-79"/>
              </a:rPr>
              <a:t>The Apostles’ Mission: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41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EVANGELIZING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228600" y="2286000"/>
            <a:ext cx="8763000" cy="4419600"/>
          </a:xfrm>
          <a:prstGeom prst="arc">
            <a:avLst>
              <a:gd name="adj1" fmla="val 16200000"/>
              <a:gd name="adj2" fmla="val 977629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581400" y="1447800"/>
            <a:ext cx="1066800" cy="2819400"/>
          </a:xfrm>
          <a:prstGeom prst="rightBrace">
            <a:avLst>
              <a:gd name="adj1" fmla="val 8333"/>
              <a:gd name="adj2" fmla="val 3004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5334000"/>
            <a:ext cx="4267200" cy="990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2743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NOT THESE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56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THIS</a:t>
            </a:r>
            <a:endParaRPr lang="en-US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648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48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351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spc="300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Acts 15: The Apostles Were Not </a:t>
            </a:r>
            <a:r>
              <a:rPr lang="en-US" sz="6000" spc="300" dirty="0" err="1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arkisim" pitchFamily="34" charset="-79"/>
                <a:cs typeface="Narkisim" pitchFamily="34" charset="-79"/>
              </a:rPr>
              <a:t>Judaizing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Apostles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taught Jews and Gentiles alike how to be saved in Jesus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apostles called Gentiles to “turn to God”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Faith in Jesus Christ not by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Torah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observance (Acts 15:14, 19; 26:17-20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God does not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“Bait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Switch.”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Gentile Christians are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going to be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getting circumcised and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going to be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keeping the Law of Moses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epistle (Acts 15:23-29)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p. 48-49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1090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“Thanks, BAUR &amp; BAUER”</vt:lpstr>
      <vt:lpstr>Slide 4</vt:lpstr>
      <vt:lpstr>Slide 5</vt:lpstr>
      <vt:lpstr>The World Had Already Seen…</vt:lpstr>
      <vt:lpstr>Slide 7</vt:lpstr>
      <vt:lpstr>The World Had Already Seen…</vt:lpstr>
      <vt:lpstr>Acts 15: The Apostles Were Not Judaizing</vt:lpstr>
      <vt:lpstr>Acts 15: The Apostles Were Not Judaizing</vt:lpstr>
      <vt:lpstr>Slide 11</vt:lpstr>
      <vt:lpstr>The World Had Already Seen…</vt:lpstr>
      <vt:lpstr>Christian Self-Identification in Acts</vt:lpstr>
      <vt:lpstr>The World Had Already Seen…</vt:lpstr>
      <vt:lpstr>Evangelism: A New “Way”</vt:lpstr>
      <vt:lpstr>Apostles &amp; OT Scriptures</vt:lpstr>
      <vt:lpstr>Expositing the OT:  Jesus Christ</vt:lpstr>
      <vt:lpstr>John-LAW PARALLEL</vt:lpstr>
      <vt:lpstr>John-LAW PARALLEL</vt:lpstr>
      <vt:lpstr>Slide 20</vt:lpstr>
      <vt:lpstr>Galatians 2:16, 21</vt:lpstr>
      <vt:lpstr>1 Corinthians 9:19-23</vt:lpstr>
      <vt:lpstr>1 Corinthians 10:32-11:1</vt:lpstr>
      <vt:lpstr>Paul Behaves Exactly As We’d Expect</vt:lpstr>
      <vt:lpstr>Slide 25</vt:lpstr>
      <vt:lpstr>The Law of Moses for Today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A Roberts</dc:creator>
  <cp:lastModifiedBy>R Andrew Roberts</cp:lastModifiedBy>
  <cp:revision>4</cp:revision>
  <dcterms:created xsi:type="dcterms:W3CDTF">2016-02-24T20:50:26Z</dcterms:created>
  <dcterms:modified xsi:type="dcterms:W3CDTF">2016-02-25T03:44:14Z</dcterms:modified>
</cp:coreProperties>
</file>