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Default Extension="doc" ContentType="application/msword"/>
  <Override PartName="/ppt/notesSlides/notesSlide7.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Override PartName="/ppt/notesSlides/notesSlide17.xml" ContentType="application/vnd.openxmlformats-officedocument.presentationml.notesSlide+xml"/>
  <Override PartName="/ppt/diagrams/quickStyle1.xml" ContentType="application/vnd.openxmlformats-officedocument.drawingml.diagramStyl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Default Extension="gif" ContentType="image/gif"/>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3648" r:id="rId1"/>
    <p:sldMasterId id="2147483660" r:id="rId2"/>
  </p:sldMasterIdLst>
  <p:notesMasterIdLst>
    <p:notesMasterId r:id="rId48"/>
  </p:notesMasterIdLst>
  <p:sldIdLst>
    <p:sldId id="299" r:id="rId3"/>
    <p:sldId id="258" r:id="rId4"/>
    <p:sldId id="262" r:id="rId5"/>
    <p:sldId id="257" r:id="rId6"/>
    <p:sldId id="261" r:id="rId7"/>
    <p:sldId id="263" r:id="rId8"/>
    <p:sldId id="264" r:id="rId9"/>
    <p:sldId id="265" r:id="rId10"/>
    <p:sldId id="266" r:id="rId11"/>
    <p:sldId id="267" r:id="rId12"/>
    <p:sldId id="268" r:id="rId13"/>
    <p:sldId id="269" r:id="rId14"/>
    <p:sldId id="270" r:id="rId15"/>
    <p:sldId id="302" r:id="rId16"/>
    <p:sldId id="271" r:id="rId17"/>
    <p:sldId id="272" r:id="rId18"/>
    <p:sldId id="273" r:id="rId19"/>
    <p:sldId id="274" r:id="rId20"/>
    <p:sldId id="275" r:id="rId21"/>
    <p:sldId id="276" r:id="rId22"/>
    <p:sldId id="277" r:id="rId23"/>
    <p:sldId id="278" r:id="rId24"/>
    <p:sldId id="303" r:id="rId25"/>
    <p:sldId id="279" r:id="rId26"/>
    <p:sldId id="280" r:id="rId27"/>
    <p:sldId id="281" r:id="rId28"/>
    <p:sldId id="282" r:id="rId29"/>
    <p:sldId id="284" r:id="rId30"/>
    <p:sldId id="304" r:id="rId31"/>
    <p:sldId id="285" r:id="rId32"/>
    <p:sldId id="286" r:id="rId33"/>
    <p:sldId id="287" r:id="rId34"/>
    <p:sldId id="288" r:id="rId35"/>
    <p:sldId id="289" r:id="rId36"/>
    <p:sldId id="290" r:id="rId37"/>
    <p:sldId id="300" r:id="rId38"/>
    <p:sldId id="301" r:id="rId39"/>
    <p:sldId id="291" r:id="rId40"/>
    <p:sldId id="292" r:id="rId41"/>
    <p:sldId id="293" r:id="rId42"/>
    <p:sldId id="294" r:id="rId43"/>
    <p:sldId id="295" r:id="rId44"/>
    <p:sldId id="296" r:id="rId45"/>
    <p:sldId id="297" r:id="rId46"/>
    <p:sldId id="298" r:id="rId47"/>
  </p:sldIdLst>
  <p:sldSz cx="9144000" cy="6858000" type="screen4x3"/>
  <p:notesSz cx="6858000" cy="9144000"/>
  <p:embeddedFontLst>
    <p:embeddedFont>
      <p:font typeface="Aharoni" pitchFamily="2" charset="-79"/>
      <p:bold r:id="rId49"/>
    </p:embeddedFont>
    <p:embeddedFont>
      <p:font typeface="Calibri" pitchFamily="34" charset="0"/>
      <p:regular r:id="rId50"/>
      <p:bold r:id="rId51"/>
      <p:italic r:id="rId52"/>
      <p:boldItalic r:id="rId53"/>
    </p:embeddedFont>
  </p:embeddedFont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5620" autoAdjust="0"/>
    <p:restoredTop sz="94660" autoAdjust="0"/>
  </p:normalViewPr>
  <p:slideViewPr>
    <p:cSldViewPr>
      <p:cViewPr varScale="1">
        <p:scale>
          <a:sx n="88" d="100"/>
          <a:sy n="88" d="100"/>
        </p:scale>
        <p:origin x="-44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422"/>
    </p:cViewPr>
  </p:sorterViewPr>
  <p:notesViewPr>
    <p:cSldViewPr>
      <p:cViewPr varScale="1">
        <p:scale>
          <a:sx n="70" d="100"/>
          <a:sy n="70" d="100"/>
        </p:scale>
        <p:origin x="-2754"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font" Target="fonts/font2.fntdata"/><Relationship Id="rId55"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font" Target="fonts/font5.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font" Target="fonts/font1.fntdata"/><Relationship Id="rId57"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font" Target="fonts/font4.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font" Target="fonts/font3.fntdata"/><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7E28C8-9425-431B-8EBB-D2FC7C7FEED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C8F1AA34-A31B-43E1-BDA7-B9807F0B4BD0}">
      <dgm:prSet phldrT="[Text]"/>
      <dgm:spPr/>
      <dgm:t>
        <a:bodyPr/>
        <a:lstStyle/>
        <a:p>
          <a:r>
            <a:rPr lang="en-US" b="1" dirty="0" smtClean="0">
              <a:solidFill>
                <a:srgbClr val="C00000"/>
              </a:solidFill>
            </a:rPr>
            <a:t>External attestation in early church</a:t>
          </a:r>
          <a:endParaRPr lang="en-US" b="1" dirty="0">
            <a:solidFill>
              <a:srgbClr val="C00000"/>
            </a:solidFill>
          </a:endParaRPr>
        </a:p>
      </dgm:t>
    </dgm:pt>
    <dgm:pt modelId="{6368A468-77DA-41E3-AA1B-FC533EAF49D3}" type="parTrans" cxnId="{CD2F5669-060A-40F8-B433-E8E5C3D8C09D}">
      <dgm:prSet/>
      <dgm:spPr/>
      <dgm:t>
        <a:bodyPr/>
        <a:lstStyle/>
        <a:p>
          <a:endParaRPr lang="en-US"/>
        </a:p>
      </dgm:t>
    </dgm:pt>
    <dgm:pt modelId="{0C5FF3A9-FB43-4957-BB14-05DB563AC18F}" type="sibTrans" cxnId="{CD2F5669-060A-40F8-B433-E8E5C3D8C09D}">
      <dgm:prSet/>
      <dgm:spPr/>
      <dgm:t>
        <a:bodyPr/>
        <a:lstStyle/>
        <a:p>
          <a:endParaRPr lang="en-US"/>
        </a:p>
      </dgm:t>
    </dgm:pt>
    <dgm:pt modelId="{B62971CB-1B60-4464-B500-36EACD06DC42}">
      <dgm:prSet phldrT="[Text]"/>
      <dgm:spPr/>
      <dgm:t>
        <a:bodyPr/>
        <a:lstStyle/>
        <a:p>
          <a:r>
            <a:rPr lang="en-US" b="1" dirty="0" smtClean="0">
              <a:solidFill>
                <a:srgbClr val="C00000"/>
              </a:solidFill>
            </a:rPr>
            <a:t>Stylistic &amp; literary differences</a:t>
          </a:r>
          <a:endParaRPr lang="en-US" b="1" dirty="0">
            <a:solidFill>
              <a:srgbClr val="C00000"/>
            </a:solidFill>
          </a:endParaRPr>
        </a:p>
      </dgm:t>
    </dgm:pt>
    <dgm:pt modelId="{36911400-AD74-4462-97F6-AC2D5EADCEA5}" type="parTrans" cxnId="{C4D5005E-A7C7-4D02-88B5-0F49A6EB5AC2}">
      <dgm:prSet/>
      <dgm:spPr/>
      <dgm:t>
        <a:bodyPr/>
        <a:lstStyle/>
        <a:p>
          <a:endParaRPr lang="en-US"/>
        </a:p>
      </dgm:t>
    </dgm:pt>
    <dgm:pt modelId="{06A23848-A305-47D3-8A1B-BACD78B9B0C5}" type="sibTrans" cxnId="{C4D5005E-A7C7-4D02-88B5-0F49A6EB5AC2}">
      <dgm:prSet/>
      <dgm:spPr/>
      <dgm:t>
        <a:bodyPr/>
        <a:lstStyle/>
        <a:p>
          <a:endParaRPr lang="en-US"/>
        </a:p>
      </dgm:t>
    </dgm:pt>
    <dgm:pt modelId="{5208242B-F751-491C-B469-A52330DCF44F}">
      <dgm:prSet phldrT="[Text]"/>
      <dgm:spPr/>
      <dgm:t>
        <a:bodyPr/>
        <a:lstStyle/>
        <a:p>
          <a:r>
            <a:rPr lang="en-US" b="1" dirty="0" smtClean="0">
              <a:solidFill>
                <a:srgbClr val="C00000"/>
              </a:solidFill>
            </a:rPr>
            <a:t>Historical &amp; doctrinal problems</a:t>
          </a:r>
          <a:endParaRPr lang="en-US" b="1" dirty="0">
            <a:solidFill>
              <a:srgbClr val="C00000"/>
            </a:solidFill>
          </a:endParaRPr>
        </a:p>
      </dgm:t>
    </dgm:pt>
    <dgm:pt modelId="{ECB6D632-3F0A-45E5-B939-C80D2EDED973}" type="parTrans" cxnId="{01E1F561-254F-4E2C-9D33-050ED3546ECD}">
      <dgm:prSet/>
      <dgm:spPr/>
      <dgm:t>
        <a:bodyPr/>
        <a:lstStyle/>
        <a:p>
          <a:endParaRPr lang="en-US"/>
        </a:p>
      </dgm:t>
    </dgm:pt>
    <dgm:pt modelId="{1F4B4524-3E98-47F4-802B-3A09D48561C0}" type="sibTrans" cxnId="{01E1F561-254F-4E2C-9D33-050ED3546ECD}">
      <dgm:prSet/>
      <dgm:spPr/>
      <dgm:t>
        <a:bodyPr/>
        <a:lstStyle/>
        <a:p>
          <a:endParaRPr lang="en-US"/>
        </a:p>
      </dgm:t>
    </dgm:pt>
    <dgm:pt modelId="{5018F2CC-C11E-4953-919B-7AF37D7DE0EF}" type="pres">
      <dgm:prSet presAssocID="{AE7E28C8-9425-431B-8EBB-D2FC7C7FEED2}" presName="linear" presStyleCnt="0">
        <dgm:presLayoutVars>
          <dgm:dir/>
          <dgm:animLvl val="lvl"/>
          <dgm:resizeHandles val="exact"/>
        </dgm:presLayoutVars>
      </dgm:prSet>
      <dgm:spPr/>
      <dgm:t>
        <a:bodyPr/>
        <a:lstStyle/>
        <a:p>
          <a:endParaRPr lang="en-US"/>
        </a:p>
      </dgm:t>
    </dgm:pt>
    <dgm:pt modelId="{84A7F612-C606-4675-AF88-58DD60EC9A0F}" type="pres">
      <dgm:prSet presAssocID="{C8F1AA34-A31B-43E1-BDA7-B9807F0B4BD0}" presName="parentLin" presStyleCnt="0"/>
      <dgm:spPr/>
    </dgm:pt>
    <dgm:pt modelId="{6B379A8E-9044-4B91-A6AD-C6F84BFE8A74}" type="pres">
      <dgm:prSet presAssocID="{C8F1AA34-A31B-43E1-BDA7-B9807F0B4BD0}" presName="parentLeftMargin" presStyleLbl="node1" presStyleIdx="0" presStyleCnt="3"/>
      <dgm:spPr/>
      <dgm:t>
        <a:bodyPr/>
        <a:lstStyle/>
        <a:p>
          <a:endParaRPr lang="en-US"/>
        </a:p>
      </dgm:t>
    </dgm:pt>
    <dgm:pt modelId="{758BB479-C7FF-4322-A4BB-0493607AC0DE}" type="pres">
      <dgm:prSet presAssocID="{C8F1AA34-A31B-43E1-BDA7-B9807F0B4BD0}" presName="parentText" presStyleLbl="node1" presStyleIdx="0" presStyleCnt="3">
        <dgm:presLayoutVars>
          <dgm:chMax val="0"/>
          <dgm:bulletEnabled val="1"/>
        </dgm:presLayoutVars>
      </dgm:prSet>
      <dgm:spPr/>
      <dgm:t>
        <a:bodyPr/>
        <a:lstStyle/>
        <a:p>
          <a:endParaRPr lang="en-US"/>
        </a:p>
      </dgm:t>
    </dgm:pt>
    <dgm:pt modelId="{754E3DB9-8DD0-4DFB-9237-EE49ABC74BA7}" type="pres">
      <dgm:prSet presAssocID="{C8F1AA34-A31B-43E1-BDA7-B9807F0B4BD0}" presName="negativeSpace" presStyleCnt="0"/>
      <dgm:spPr/>
    </dgm:pt>
    <dgm:pt modelId="{429F31C8-9E19-43FD-A447-7C321C7C0472}" type="pres">
      <dgm:prSet presAssocID="{C8F1AA34-A31B-43E1-BDA7-B9807F0B4BD0}" presName="childText" presStyleLbl="conFgAcc1" presStyleIdx="0" presStyleCnt="3">
        <dgm:presLayoutVars>
          <dgm:bulletEnabled val="1"/>
        </dgm:presLayoutVars>
      </dgm:prSet>
      <dgm:spPr/>
    </dgm:pt>
    <dgm:pt modelId="{661AE678-8C65-4D5D-BB7E-27CF711C3602}" type="pres">
      <dgm:prSet presAssocID="{0C5FF3A9-FB43-4957-BB14-05DB563AC18F}" presName="spaceBetweenRectangles" presStyleCnt="0"/>
      <dgm:spPr/>
    </dgm:pt>
    <dgm:pt modelId="{3A1B067F-46A1-428D-942A-9012E373202F}" type="pres">
      <dgm:prSet presAssocID="{B62971CB-1B60-4464-B500-36EACD06DC42}" presName="parentLin" presStyleCnt="0"/>
      <dgm:spPr/>
    </dgm:pt>
    <dgm:pt modelId="{D43B7470-5A4F-4BE6-A77B-72BB21BE5939}" type="pres">
      <dgm:prSet presAssocID="{B62971CB-1B60-4464-B500-36EACD06DC42}" presName="parentLeftMargin" presStyleLbl="node1" presStyleIdx="0" presStyleCnt="3"/>
      <dgm:spPr/>
      <dgm:t>
        <a:bodyPr/>
        <a:lstStyle/>
        <a:p>
          <a:endParaRPr lang="en-US"/>
        </a:p>
      </dgm:t>
    </dgm:pt>
    <dgm:pt modelId="{D3B25DFC-0233-4052-9B9C-4D9A9E5642AA}" type="pres">
      <dgm:prSet presAssocID="{B62971CB-1B60-4464-B500-36EACD06DC42}" presName="parentText" presStyleLbl="node1" presStyleIdx="1" presStyleCnt="3">
        <dgm:presLayoutVars>
          <dgm:chMax val="0"/>
          <dgm:bulletEnabled val="1"/>
        </dgm:presLayoutVars>
      </dgm:prSet>
      <dgm:spPr/>
      <dgm:t>
        <a:bodyPr/>
        <a:lstStyle/>
        <a:p>
          <a:endParaRPr lang="en-US"/>
        </a:p>
      </dgm:t>
    </dgm:pt>
    <dgm:pt modelId="{2049DE33-41E0-4F41-971F-AF49A68C60B9}" type="pres">
      <dgm:prSet presAssocID="{B62971CB-1B60-4464-B500-36EACD06DC42}" presName="negativeSpace" presStyleCnt="0"/>
      <dgm:spPr/>
    </dgm:pt>
    <dgm:pt modelId="{5D97A873-7C40-4CBA-86E8-CF63DF6734B5}" type="pres">
      <dgm:prSet presAssocID="{B62971CB-1B60-4464-B500-36EACD06DC42}" presName="childText" presStyleLbl="conFgAcc1" presStyleIdx="1" presStyleCnt="3">
        <dgm:presLayoutVars>
          <dgm:bulletEnabled val="1"/>
        </dgm:presLayoutVars>
      </dgm:prSet>
      <dgm:spPr/>
    </dgm:pt>
    <dgm:pt modelId="{D3F3783B-E2D3-49DC-831D-645EBDF97D04}" type="pres">
      <dgm:prSet presAssocID="{06A23848-A305-47D3-8A1B-BACD78B9B0C5}" presName="spaceBetweenRectangles" presStyleCnt="0"/>
      <dgm:spPr/>
    </dgm:pt>
    <dgm:pt modelId="{1AC4840E-2E62-4F9F-8E44-BD2AC7DC9106}" type="pres">
      <dgm:prSet presAssocID="{5208242B-F751-491C-B469-A52330DCF44F}" presName="parentLin" presStyleCnt="0"/>
      <dgm:spPr/>
    </dgm:pt>
    <dgm:pt modelId="{3E83559F-BF93-4DD2-BA40-AE4983882E4D}" type="pres">
      <dgm:prSet presAssocID="{5208242B-F751-491C-B469-A52330DCF44F}" presName="parentLeftMargin" presStyleLbl="node1" presStyleIdx="1" presStyleCnt="3"/>
      <dgm:spPr/>
      <dgm:t>
        <a:bodyPr/>
        <a:lstStyle/>
        <a:p>
          <a:endParaRPr lang="en-US"/>
        </a:p>
      </dgm:t>
    </dgm:pt>
    <dgm:pt modelId="{9B6CB0AA-A20D-45F5-BE23-842A26AA5A93}" type="pres">
      <dgm:prSet presAssocID="{5208242B-F751-491C-B469-A52330DCF44F}" presName="parentText" presStyleLbl="node1" presStyleIdx="2" presStyleCnt="3">
        <dgm:presLayoutVars>
          <dgm:chMax val="0"/>
          <dgm:bulletEnabled val="1"/>
        </dgm:presLayoutVars>
      </dgm:prSet>
      <dgm:spPr/>
      <dgm:t>
        <a:bodyPr/>
        <a:lstStyle/>
        <a:p>
          <a:endParaRPr lang="en-US"/>
        </a:p>
      </dgm:t>
    </dgm:pt>
    <dgm:pt modelId="{E3790AC3-5E65-408F-9FBC-D4F0438EA4A3}" type="pres">
      <dgm:prSet presAssocID="{5208242B-F751-491C-B469-A52330DCF44F}" presName="negativeSpace" presStyleCnt="0"/>
      <dgm:spPr/>
    </dgm:pt>
    <dgm:pt modelId="{CC4F65B4-D874-44DA-A427-8D1F1152A727}" type="pres">
      <dgm:prSet presAssocID="{5208242B-F751-491C-B469-A52330DCF44F}" presName="childText" presStyleLbl="conFgAcc1" presStyleIdx="2" presStyleCnt="3">
        <dgm:presLayoutVars>
          <dgm:bulletEnabled val="1"/>
        </dgm:presLayoutVars>
      </dgm:prSet>
      <dgm:spPr/>
    </dgm:pt>
  </dgm:ptLst>
  <dgm:cxnLst>
    <dgm:cxn modelId="{BCA19A3C-BBC1-4939-BE14-47294524A66A}" type="presOf" srcId="{C8F1AA34-A31B-43E1-BDA7-B9807F0B4BD0}" destId="{6B379A8E-9044-4B91-A6AD-C6F84BFE8A74}" srcOrd="0" destOrd="0" presId="urn:microsoft.com/office/officeart/2005/8/layout/list1"/>
    <dgm:cxn modelId="{CD2F5669-060A-40F8-B433-E8E5C3D8C09D}" srcId="{AE7E28C8-9425-431B-8EBB-D2FC7C7FEED2}" destId="{C8F1AA34-A31B-43E1-BDA7-B9807F0B4BD0}" srcOrd="0" destOrd="0" parTransId="{6368A468-77DA-41E3-AA1B-FC533EAF49D3}" sibTransId="{0C5FF3A9-FB43-4957-BB14-05DB563AC18F}"/>
    <dgm:cxn modelId="{86BC5877-5878-48A0-90DD-4DE6C01FEC03}" type="presOf" srcId="{5208242B-F751-491C-B469-A52330DCF44F}" destId="{3E83559F-BF93-4DD2-BA40-AE4983882E4D}" srcOrd="0" destOrd="0" presId="urn:microsoft.com/office/officeart/2005/8/layout/list1"/>
    <dgm:cxn modelId="{F471AF70-2D7B-4B9C-8BA6-E5EDE69313DE}" type="presOf" srcId="{B62971CB-1B60-4464-B500-36EACD06DC42}" destId="{D43B7470-5A4F-4BE6-A77B-72BB21BE5939}" srcOrd="0" destOrd="0" presId="urn:microsoft.com/office/officeart/2005/8/layout/list1"/>
    <dgm:cxn modelId="{01E1F561-254F-4E2C-9D33-050ED3546ECD}" srcId="{AE7E28C8-9425-431B-8EBB-D2FC7C7FEED2}" destId="{5208242B-F751-491C-B469-A52330DCF44F}" srcOrd="2" destOrd="0" parTransId="{ECB6D632-3F0A-45E5-B939-C80D2EDED973}" sibTransId="{1F4B4524-3E98-47F4-802B-3A09D48561C0}"/>
    <dgm:cxn modelId="{C4D5005E-A7C7-4D02-88B5-0F49A6EB5AC2}" srcId="{AE7E28C8-9425-431B-8EBB-D2FC7C7FEED2}" destId="{B62971CB-1B60-4464-B500-36EACD06DC42}" srcOrd="1" destOrd="0" parTransId="{36911400-AD74-4462-97F6-AC2D5EADCEA5}" sibTransId="{06A23848-A305-47D3-8A1B-BACD78B9B0C5}"/>
    <dgm:cxn modelId="{A962699E-0A70-4A4D-A8D2-F00026F4C3BC}" type="presOf" srcId="{5208242B-F751-491C-B469-A52330DCF44F}" destId="{9B6CB0AA-A20D-45F5-BE23-842A26AA5A93}" srcOrd="1" destOrd="0" presId="urn:microsoft.com/office/officeart/2005/8/layout/list1"/>
    <dgm:cxn modelId="{963CC0CB-801B-4F72-ADBD-D91B875F15B5}" type="presOf" srcId="{B62971CB-1B60-4464-B500-36EACD06DC42}" destId="{D3B25DFC-0233-4052-9B9C-4D9A9E5642AA}" srcOrd="1" destOrd="0" presId="urn:microsoft.com/office/officeart/2005/8/layout/list1"/>
    <dgm:cxn modelId="{A4F6E977-B042-4210-9CE6-28D98C90FEF3}" type="presOf" srcId="{C8F1AA34-A31B-43E1-BDA7-B9807F0B4BD0}" destId="{758BB479-C7FF-4322-A4BB-0493607AC0DE}" srcOrd="1" destOrd="0" presId="urn:microsoft.com/office/officeart/2005/8/layout/list1"/>
    <dgm:cxn modelId="{FA903275-3ABD-456A-9E65-1DDA367C1C48}" type="presOf" srcId="{AE7E28C8-9425-431B-8EBB-D2FC7C7FEED2}" destId="{5018F2CC-C11E-4953-919B-7AF37D7DE0EF}" srcOrd="0" destOrd="0" presId="urn:microsoft.com/office/officeart/2005/8/layout/list1"/>
    <dgm:cxn modelId="{1AEDAFA1-1A66-428E-9E7B-0644F310A9C7}" type="presParOf" srcId="{5018F2CC-C11E-4953-919B-7AF37D7DE0EF}" destId="{84A7F612-C606-4675-AF88-58DD60EC9A0F}" srcOrd="0" destOrd="0" presId="urn:microsoft.com/office/officeart/2005/8/layout/list1"/>
    <dgm:cxn modelId="{F8A35B83-C516-4862-AACA-496E2CC9D4AB}" type="presParOf" srcId="{84A7F612-C606-4675-AF88-58DD60EC9A0F}" destId="{6B379A8E-9044-4B91-A6AD-C6F84BFE8A74}" srcOrd="0" destOrd="0" presId="urn:microsoft.com/office/officeart/2005/8/layout/list1"/>
    <dgm:cxn modelId="{4DCE5124-E35B-41AF-B9C9-F30E5DC09178}" type="presParOf" srcId="{84A7F612-C606-4675-AF88-58DD60EC9A0F}" destId="{758BB479-C7FF-4322-A4BB-0493607AC0DE}" srcOrd="1" destOrd="0" presId="urn:microsoft.com/office/officeart/2005/8/layout/list1"/>
    <dgm:cxn modelId="{0288728D-F748-4C1A-B1A6-97D73D98E5CB}" type="presParOf" srcId="{5018F2CC-C11E-4953-919B-7AF37D7DE0EF}" destId="{754E3DB9-8DD0-4DFB-9237-EE49ABC74BA7}" srcOrd="1" destOrd="0" presId="urn:microsoft.com/office/officeart/2005/8/layout/list1"/>
    <dgm:cxn modelId="{A6D993BF-BAF6-41FE-B154-CFA2F1EEB0D9}" type="presParOf" srcId="{5018F2CC-C11E-4953-919B-7AF37D7DE0EF}" destId="{429F31C8-9E19-43FD-A447-7C321C7C0472}" srcOrd="2" destOrd="0" presId="urn:microsoft.com/office/officeart/2005/8/layout/list1"/>
    <dgm:cxn modelId="{5FB74483-9115-4C20-9AB7-34C4BD9EDB76}" type="presParOf" srcId="{5018F2CC-C11E-4953-919B-7AF37D7DE0EF}" destId="{661AE678-8C65-4D5D-BB7E-27CF711C3602}" srcOrd="3" destOrd="0" presId="urn:microsoft.com/office/officeart/2005/8/layout/list1"/>
    <dgm:cxn modelId="{87C94E26-0612-48CD-B64A-9F3992430293}" type="presParOf" srcId="{5018F2CC-C11E-4953-919B-7AF37D7DE0EF}" destId="{3A1B067F-46A1-428D-942A-9012E373202F}" srcOrd="4" destOrd="0" presId="urn:microsoft.com/office/officeart/2005/8/layout/list1"/>
    <dgm:cxn modelId="{61CF1A94-9B0B-48D4-99AE-B5562123EC13}" type="presParOf" srcId="{3A1B067F-46A1-428D-942A-9012E373202F}" destId="{D43B7470-5A4F-4BE6-A77B-72BB21BE5939}" srcOrd="0" destOrd="0" presId="urn:microsoft.com/office/officeart/2005/8/layout/list1"/>
    <dgm:cxn modelId="{FC0F86D1-81D8-4E55-82C7-D132C8305FCF}" type="presParOf" srcId="{3A1B067F-46A1-428D-942A-9012E373202F}" destId="{D3B25DFC-0233-4052-9B9C-4D9A9E5642AA}" srcOrd="1" destOrd="0" presId="urn:microsoft.com/office/officeart/2005/8/layout/list1"/>
    <dgm:cxn modelId="{24E108BB-026D-4087-BF4F-C1E4A8C10F04}" type="presParOf" srcId="{5018F2CC-C11E-4953-919B-7AF37D7DE0EF}" destId="{2049DE33-41E0-4F41-971F-AF49A68C60B9}" srcOrd="5" destOrd="0" presId="urn:microsoft.com/office/officeart/2005/8/layout/list1"/>
    <dgm:cxn modelId="{AE96F40F-E8FA-45A2-8220-8339425FA169}" type="presParOf" srcId="{5018F2CC-C11E-4953-919B-7AF37D7DE0EF}" destId="{5D97A873-7C40-4CBA-86E8-CF63DF6734B5}" srcOrd="6" destOrd="0" presId="urn:microsoft.com/office/officeart/2005/8/layout/list1"/>
    <dgm:cxn modelId="{1E17D9B6-79BF-4C2F-9E26-2D9C3D431564}" type="presParOf" srcId="{5018F2CC-C11E-4953-919B-7AF37D7DE0EF}" destId="{D3F3783B-E2D3-49DC-831D-645EBDF97D04}" srcOrd="7" destOrd="0" presId="urn:microsoft.com/office/officeart/2005/8/layout/list1"/>
    <dgm:cxn modelId="{A207A45E-F50A-4109-99FA-19C10A987174}" type="presParOf" srcId="{5018F2CC-C11E-4953-919B-7AF37D7DE0EF}" destId="{1AC4840E-2E62-4F9F-8E44-BD2AC7DC9106}" srcOrd="8" destOrd="0" presId="urn:microsoft.com/office/officeart/2005/8/layout/list1"/>
    <dgm:cxn modelId="{7AA74E12-5FA6-4AAC-BB4E-A6987F9BC4D1}" type="presParOf" srcId="{1AC4840E-2E62-4F9F-8E44-BD2AC7DC9106}" destId="{3E83559F-BF93-4DD2-BA40-AE4983882E4D}" srcOrd="0" destOrd="0" presId="urn:microsoft.com/office/officeart/2005/8/layout/list1"/>
    <dgm:cxn modelId="{CEEE8738-74F4-4644-BF26-2F68306F0730}" type="presParOf" srcId="{1AC4840E-2E62-4F9F-8E44-BD2AC7DC9106}" destId="{9B6CB0AA-A20D-45F5-BE23-842A26AA5A93}" srcOrd="1" destOrd="0" presId="urn:microsoft.com/office/officeart/2005/8/layout/list1"/>
    <dgm:cxn modelId="{6F6963F7-DC05-4C25-8028-0221E0F2FC61}" type="presParOf" srcId="{5018F2CC-C11E-4953-919B-7AF37D7DE0EF}" destId="{E3790AC3-5E65-408F-9FBC-D4F0438EA4A3}" srcOrd="9" destOrd="0" presId="urn:microsoft.com/office/officeart/2005/8/layout/list1"/>
    <dgm:cxn modelId="{43B5B96D-0A15-41FF-B644-A7FA02168A4B}" type="presParOf" srcId="{5018F2CC-C11E-4953-919B-7AF37D7DE0EF}" destId="{CC4F65B4-D874-44DA-A427-8D1F1152A727}" srcOrd="10"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8534EBB-226A-4841-BFA1-3DAF63876519}"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534EBB-226A-4841-BFA1-3DAF63876519}"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534EBB-226A-4841-BFA1-3DAF63876519}"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534EBB-226A-4841-BFA1-3DAF63876519}"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534EBB-226A-4841-BFA1-3DAF63876519}"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534EBB-226A-4841-BFA1-3DAF63876519}"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534EBB-226A-4841-BFA1-3DAF63876519}"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534EBB-226A-4841-BFA1-3DAF63876519}"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534EBB-226A-4841-BFA1-3DAF63876519}"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F8B2D1B-6E1C-4F80-B560-2A2345775F27}" type="slidenum">
              <a:rPr lang="en-US" smtClean="0"/>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45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8534EBB-226A-4841-BFA1-3DAF63876519}"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667000" y="685800"/>
            <a:ext cx="5791200" cy="2917825"/>
          </a:xfrm>
        </p:spPr>
        <p:txBody>
          <a:bodyPr/>
          <a:lstStyle>
            <a:lvl1pPr algn="l">
              <a:defRPr sz="6000"/>
            </a:lvl1pPr>
          </a:lstStyle>
          <a:p>
            <a:r>
              <a:rPr lang="en-US" smtClean="0"/>
              <a:t>Click to edit Master title style</a:t>
            </a:r>
            <a:endParaRPr lang="en-US"/>
          </a:p>
        </p:txBody>
      </p:sp>
      <p:sp>
        <p:nvSpPr>
          <p:cNvPr id="4099" name="Rectangle 3"/>
          <p:cNvSpPr>
            <a:spLocks noGrp="1" noChangeArrowheads="1"/>
          </p:cNvSpPr>
          <p:nvPr>
            <p:ph type="subTitle" idx="1"/>
          </p:nvPr>
        </p:nvSpPr>
        <p:spPr>
          <a:xfrm>
            <a:off x="2743200" y="3810000"/>
            <a:ext cx="5715000" cy="1143000"/>
          </a:xfrm>
        </p:spPr>
        <p:txBody>
          <a:bodyPr/>
          <a:lstStyle>
            <a:lvl1pPr marL="0" indent="0">
              <a:buFontTx/>
              <a:buNone/>
              <a:defRPr/>
            </a:lvl1pPr>
          </a:lstStyle>
          <a:p>
            <a:r>
              <a:rPr lang="en-US" smtClean="0"/>
              <a:t>Click to edit Master subtitle style</a:t>
            </a:r>
            <a:endParaRPr lang="en-US"/>
          </a:p>
        </p:txBody>
      </p:sp>
      <p:sp>
        <p:nvSpPr>
          <p:cNvPr id="4102" name="Rectangle 6"/>
          <p:cNvSpPr>
            <a:spLocks noChangeArrowheads="1"/>
          </p:cNvSpPr>
          <p:nvPr/>
        </p:nvSpPr>
        <p:spPr bwMode="auto">
          <a:xfrm flipV="1">
            <a:off x="0" y="0"/>
            <a:ext cx="1447800" cy="6858000"/>
          </a:xfrm>
          <a:prstGeom prst="rect">
            <a:avLst/>
          </a:prstGeom>
          <a:gradFill rotWithShape="1">
            <a:gsLst>
              <a:gs pos="0">
                <a:schemeClr val="folHlink">
                  <a:gamma/>
                  <a:tint val="84706"/>
                  <a:invGamma/>
                </a:schemeClr>
              </a:gs>
              <a:gs pos="100000">
                <a:schemeClr val="folHlink"/>
              </a:gs>
            </a:gsLst>
            <a:lin ang="5400000" scaled="1"/>
          </a:gradFill>
          <a:ln w="9525">
            <a:solidFill>
              <a:schemeClr val="tx1"/>
            </a:solidFill>
            <a:miter lim="800000"/>
            <a:headEnd/>
            <a:tailEnd/>
          </a:ln>
          <a:effectLst>
            <a:outerShdw dist="35921" dir="2700000" algn="ctr" rotWithShape="0">
              <a:schemeClr val="bg2"/>
            </a:outerShdw>
          </a:effectLst>
        </p:spPr>
        <p:txBody>
          <a:bodyPr vert="eaVert" wrap="none" anchor="ctr"/>
          <a:lstStyle/>
          <a:p>
            <a:pPr algn="ctr"/>
            <a:r>
              <a:rPr lang="en-US" sz="8000" b="1" i="1" dirty="0" smtClean="0">
                <a:latin typeface="Times New Roman" pitchFamily="18" charset="0"/>
              </a:rPr>
              <a:t>1</a:t>
            </a:r>
            <a:r>
              <a:rPr lang="en-US" sz="8000" b="1" i="1" baseline="0" dirty="0" smtClean="0">
                <a:latin typeface="Times New Roman" pitchFamily="18" charset="0"/>
              </a:rPr>
              <a:t> &amp; 2 Peter</a:t>
            </a:r>
            <a:endParaRPr lang="en-US" sz="8000" b="1" i="1" dirty="0">
              <a:latin typeface="Times New Roman" pitchFamily="18" charset="0"/>
            </a:endParaRPr>
          </a:p>
        </p:txBody>
      </p:sp>
    </p:spTree>
  </p:cSld>
  <p:clrMapOvr>
    <a:masterClrMapping/>
  </p:clrMapOvr>
  <p:transition spd="slow">
    <p:zo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a:xfrm>
            <a:off x="2438400" y="6553200"/>
            <a:ext cx="4267200" cy="304800"/>
          </a:xfrm>
          <a:prstGeom prst="rect">
            <a:avLst/>
          </a:prstGeom>
        </p:spPr>
        <p:txBody>
          <a:bodyPr/>
          <a:lstStyle>
            <a:lvl1pPr>
              <a:defRPr/>
            </a:lvl1pPr>
          </a:lstStyle>
          <a:p>
            <a:endParaRPr lang="en-US"/>
          </a:p>
        </p:txBody>
      </p:sp>
      <p:sp>
        <p:nvSpPr>
          <p:cNvPr id="5" name="Slide Number Placeholder 4"/>
          <p:cNvSpPr>
            <a:spLocks noGrp="1"/>
          </p:cNvSpPr>
          <p:nvPr>
            <p:ph type="sldNum" sz="quarter" idx="11"/>
          </p:nvPr>
        </p:nvSpPr>
        <p:spPr>
          <a:xfrm>
            <a:off x="7010400" y="6400800"/>
            <a:ext cx="2133600" cy="457200"/>
          </a:xfrm>
          <a:prstGeom prst="rect">
            <a:avLst/>
          </a:prstGeom>
        </p:spPr>
        <p:txBody>
          <a:bodyPr/>
          <a:lstStyle>
            <a:lvl1pPr>
              <a:defRPr/>
            </a:lvl1pPr>
          </a:lstStyle>
          <a:p>
            <a:fld id="{05126ADF-110B-4514-A1D1-41696A311B44}" type="slidenum">
              <a:rPr lang="en-US"/>
              <a:pPr/>
              <a:t>‹#›</a:t>
            </a:fld>
            <a:endParaRPr lang="en-US"/>
          </a:p>
        </p:txBody>
      </p:sp>
      <p:sp>
        <p:nvSpPr>
          <p:cNvPr id="6" name="Date Placeholder 5"/>
          <p:cNvSpPr>
            <a:spLocks noGrp="1"/>
          </p:cNvSpPr>
          <p:nvPr>
            <p:ph type="dt" sz="half" idx="12"/>
          </p:nvPr>
        </p:nvSpPr>
        <p:spPr>
          <a:xfrm>
            <a:off x="228600" y="6553200"/>
            <a:ext cx="2133600" cy="304800"/>
          </a:xfrm>
          <a:prstGeom prst="rect">
            <a:avLst/>
          </a:prstGeom>
        </p:spPr>
        <p:txBody>
          <a:bodyPr/>
          <a:lstStyle>
            <a:lvl1pPr>
              <a:defRPr/>
            </a:lvl1pPr>
          </a:lstStyle>
          <a:p>
            <a:fld id="{7DEF0312-917B-46C0-A254-F5C4A00113C8}" type="datetime1">
              <a:rPr lang="en-US"/>
              <a:pPr/>
              <a:t>2/28/2008</a:t>
            </a:fld>
            <a:endParaRPr lang="en-US"/>
          </a:p>
        </p:txBody>
      </p:sp>
    </p:spTree>
  </p:cSld>
  <p:clrMapOvr>
    <a:masterClrMapping/>
  </p:clrMapOvr>
  <p:transition spd="slow">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274638"/>
            <a:ext cx="17907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274638"/>
            <a:ext cx="52197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a:xfrm>
            <a:off x="2438400" y="6553200"/>
            <a:ext cx="4267200" cy="304800"/>
          </a:xfrm>
          <a:prstGeom prst="rect">
            <a:avLst/>
          </a:prstGeom>
        </p:spPr>
        <p:txBody>
          <a:bodyPr/>
          <a:lstStyle>
            <a:lvl1pPr>
              <a:defRPr/>
            </a:lvl1pPr>
          </a:lstStyle>
          <a:p>
            <a:endParaRPr lang="en-US"/>
          </a:p>
        </p:txBody>
      </p:sp>
      <p:sp>
        <p:nvSpPr>
          <p:cNvPr id="5" name="Slide Number Placeholder 4"/>
          <p:cNvSpPr>
            <a:spLocks noGrp="1"/>
          </p:cNvSpPr>
          <p:nvPr>
            <p:ph type="sldNum" sz="quarter" idx="11"/>
          </p:nvPr>
        </p:nvSpPr>
        <p:spPr>
          <a:xfrm>
            <a:off x="7010400" y="6400800"/>
            <a:ext cx="2133600" cy="457200"/>
          </a:xfrm>
          <a:prstGeom prst="rect">
            <a:avLst/>
          </a:prstGeom>
        </p:spPr>
        <p:txBody>
          <a:bodyPr/>
          <a:lstStyle>
            <a:lvl1pPr>
              <a:defRPr/>
            </a:lvl1pPr>
          </a:lstStyle>
          <a:p>
            <a:fld id="{90C5A1CB-E4DE-4780-8443-F62184B5758B}" type="slidenum">
              <a:rPr lang="en-US"/>
              <a:pPr/>
              <a:t>‹#›</a:t>
            </a:fld>
            <a:endParaRPr lang="en-US"/>
          </a:p>
        </p:txBody>
      </p:sp>
      <p:sp>
        <p:nvSpPr>
          <p:cNvPr id="6" name="Date Placeholder 5"/>
          <p:cNvSpPr>
            <a:spLocks noGrp="1"/>
          </p:cNvSpPr>
          <p:nvPr>
            <p:ph type="dt" sz="half" idx="12"/>
          </p:nvPr>
        </p:nvSpPr>
        <p:spPr>
          <a:xfrm>
            <a:off x="228600" y="6553200"/>
            <a:ext cx="2133600" cy="304800"/>
          </a:xfrm>
          <a:prstGeom prst="rect">
            <a:avLst/>
          </a:prstGeom>
        </p:spPr>
        <p:txBody>
          <a:bodyPr/>
          <a:lstStyle>
            <a:lvl1pPr>
              <a:defRPr/>
            </a:lvl1pPr>
          </a:lstStyle>
          <a:p>
            <a:fld id="{0B6E55CD-627D-49C3-8D1A-BC23511FCE17}" type="datetime1">
              <a:rPr lang="en-US"/>
              <a:pPr/>
              <a:t>2/28/2008</a:t>
            </a:fld>
            <a:endParaRPr lang="en-US"/>
          </a:p>
        </p:txBody>
      </p:sp>
    </p:spTree>
  </p:cSld>
  <p:clrMapOvr>
    <a:masterClrMapping/>
  </p:clrMapOvr>
  <p:transition spd="slow">
    <p:zo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B4C8CDD-5A1E-45B9-BA75-07892349F25B}" type="datetimeFigureOut">
              <a:rPr lang="en-US" smtClean="0"/>
              <a:pPr/>
              <a:t>2/28/2008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BB940-8F3E-4BD2-B01C-5D56143828F6}" type="slidenum">
              <a:rPr lang="en-US" smtClean="0"/>
              <a:pPr/>
              <a:t>‹#›</a:t>
            </a:fld>
            <a:endParaRPr lang="en-US"/>
          </a:p>
        </p:txBody>
      </p:sp>
    </p:spTree>
  </p:cSld>
  <p:clrMapOvr>
    <a:masterClrMapping/>
  </p:clrMapOvr>
  <p:transition spd="slow">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4C8CDD-5A1E-45B9-BA75-07892349F25B}" type="datetimeFigureOut">
              <a:rPr lang="en-US" smtClean="0"/>
              <a:pPr/>
              <a:t>2/28/2008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BB940-8F3E-4BD2-B01C-5D56143828F6}" type="slidenum">
              <a:rPr lang="en-US" smtClean="0"/>
              <a:pPr/>
              <a:t>‹#›</a:t>
            </a:fld>
            <a:endParaRPr lang="en-US"/>
          </a:p>
        </p:txBody>
      </p:sp>
    </p:spTree>
  </p:cSld>
  <p:clrMapOvr>
    <a:masterClrMapping/>
  </p:clrMapOvr>
  <p:transition spd="slow">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4C8CDD-5A1E-45B9-BA75-07892349F25B}" type="datetimeFigureOut">
              <a:rPr lang="en-US" smtClean="0"/>
              <a:pPr/>
              <a:t>2/28/2008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BB940-8F3E-4BD2-B01C-5D56143828F6}" type="slidenum">
              <a:rPr lang="en-US" smtClean="0"/>
              <a:pPr/>
              <a:t>‹#›</a:t>
            </a:fld>
            <a:endParaRPr lang="en-US"/>
          </a:p>
        </p:txBody>
      </p:sp>
    </p:spTree>
  </p:cSld>
  <p:clrMapOvr>
    <a:masterClrMapping/>
  </p:clrMapOvr>
  <p:transition spd="slow">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B4C8CDD-5A1E-45B9-BA75-07892349F25B}" type="datetimeFigureOut">
              <a:rPr lang="en-US" smtClean="0"/>
              <a:pPr/>
              <a:t>2/28/2008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BB940-8F3E-4BD2-B01C-5D56143828F6}" type="slidenum">
              <a:rPr lang="en-US" smtClean="0"/>
              <a:pPr/>
              <a:t>‹#›</a:t>
            </a:fld>
            <a:endParaRPr lang="en-US"/>
          </a:p>
        </p:txBody>
      </p:sp>
    </p:spTree>
  </p:cSld>
  <p:clrMapOvr>
    <a:masterClrMapping/>
  </p:clrMapOvr>
  <p:transition spd="slow">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B4C8CDD-5A1E-45B9-BA75-07892349F25B}" type="datetimeFigureOut">
              <a:rPr lang="en-US" smtClean="0"/>
              <a:pPr/>
              <a:t>2/28/2008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4BB940-8F3E-4BD2-B01C-5D56143828F6}" type="slidenum">
              <a:rPr lang="en-US" smtClean="0"/>
              <a:pPr/>
              <a:t>‹#›</a:t>
            </a:fld>
            <a:endParaRPr lang="en-US"/>
          </a:p>
        </p:txBody>
      </p:sp>
    </p:spTree>
  </p:cSld>
  <p:clrMapOvr>
    <a:masterClrMapping/>
  </p:clrMapOvr>
  <p:transition spd="slow">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4C8CDD-5A1E-45B9-BA75-07892349F25B}" type="datetimeFigureOut">
              <a:rPr lang="en-US" smtClean="0"/>
              <a:pPr/>
              <a:t>2/28/2008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4BB940-8F3E-4BD2-B01C-5D56143828F6}" type="slidenum">
              <a:rPr lang="en-US" smtClean="0"/>
              <a:pPr/>
              <a:t>‹#›</a:t>
            </a:fld>
            <a:endParaRPr lang="en-US"/>
          </a:p>
        </p:txBody>
      </p:sp>
    </p:spTree>
  </p:cSld>
  <p:clrMapOvr>
    <a:masterClrMapping/>
  </p:clrMapOvr>
  <p:transition spd="slow">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4C8CDD-5A1E-45B9-BA75-07892349F25B}" type="datetimeFigureOut">
              <a:rPr lang="en-US" smtClean="0"/>
              <a:pPr/>
              <a:t>2/28/2008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4BB940-8F3E-4BD2-B01C-5D56143828F6}" type="slidenum">
              <a:rPr lang="en-US" smtClean="0"/>
              <a:pPr/>
              <a:t>‹#›</a:t>
            </a:fld>
            <a:endParaRPr lang="en-US"/>
          </a:p>
        </p:txBody>
      </p:sp>
    </p:spTree>
  </p:cSld>
  <p:clrMapOvr>
    <a:masterClrMapping/>
  </p:clrMapOvr>
  <p:transition spd="slow">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4C8CDD-5A1E-45B9-BA75-07892349F25B}" type="datetimeFigureOut">
              <a:rPr lang="en-US" smtClean="0"/>
              <a:pPr/>
              <a:t>2/28/2008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BB940-8F3E-4BD2-B01C-5D56143828F6}" type="slidenum">
              <a:rPr lang="en-US" smtClean="0"/>
              <a:pPr/>
              <a:t>‹#›</a:t>
            </a:fld>
            <a:endParaRPr lang="en-US"/>
          </a:p>
        </p:txBody>
      </p:sp>
    </p:spTree>
  </p:cSld>
  <p:clrMapOvr>
    <a:masterClrMapping/>
  </p:clrMapOvr>
  <p:transition spd="slow">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a:xfrm>
            <a:off x="2438400" y="6553200"/>
            <a:ext cx="4267200" cy="304800"/>
          </a:xfrm>
          <a:prstGeom prst="rect">
            <a:avLst/>
          </a:prstGeom>
        </p:spPr>
        <p:txBody>
          <a:bodyPr/>
          <a:lstStyle>
            <a:lvl1pPr>
              <a:defRPr/>
            </a:lvl1pPr>
          </a:lstStyle>
          <a:p>
            <a:endParaRPr lang="en-US"/>
          </a:p>
        </p:txBody>
      </p:sp>
      <p:sp>
        <p:nvSpPr>
          <p:cNvPr id="5" name="Slide Number Placeholder 4"/>
          <p:cNvSpPr>
            <a:spLocks noGrp="1"/>
          </p:cNvSpPr>
          <p:nvPr>
            <p:ph type="sldNum" sz="quarter" idx="11"/>
          </p:nvPr>
        </p:nvSpPr>
        <p:spPr>
          <a:xfrm>
            <a:off x="7010400" y="6400800"/>
            <a:ext cx="2133600" cy="457200"/>
          </a:xfrm>
          <a:prstGeom prst="rect">
            <a:avLst/>
          </a:prstGeom>
        </p:spPr>
        <p:txBody>
          <a:bodyPr/>
          <a:lstStyle>
            <a:lvl1pPr>
              <a:defRPr/>
            </a:lvl1pPr>
          </a:lstStyle>
          <a:p>
            <a:fld id="{0DA30DF4-57C3-49CA-97C7-210E3839DD33}" type="slidenum">
              <a:rPr lang="en-US"/>
              <a:pPr/>
              <a:t>‹#›</a:t>
            </a:fld>
            <a:endParaRPr lang="en-US"/>
          </a:p>
        </p:txBody>
      </p:sp>
      <p:sp>
        <p:nvSpPr>
          <p:cNvPr id="6" name="Date Placeholder 5"/>
          <p:cNvSpPr>
            <a:spLocks noGrp="1"/>
          </p:cNvSpPr>
          <p:nvPr>
            <p:ph type="dt" sz="half" idx="12"/>
          </p:nvPr>
        </p:nvSpPr>
        <p:spPr>
          <a:xfrm>
            <a:off x="228600" y="6553200"/>
            <a:ext cx="2133600" cy="304800"/>
          </a:xfrm>
          <a:prstGeom prst="rect">
            <a:avLst/>
          </a:prstGeom>
        </p:spPr>
        <p:txBody>
          <a:bodyPr/>
          <a:lstStyle>
            <a:lvl1pPr>
              <a:defRPr/>
            </a:lvl1pPr>
          </a:lstStyle>
          <a:p>
            <a:fld id="{36BE7999-EEC9-4319-8A71-836DCFE5526E}" type="datetime1">
              <a:rPr lang="en-US"/>
              <a:pPr/>
              <a:t>2/28/2008</a:t>
            </a:fld>
            <a:endParaRPr lang="en-US"/>
          </a:p>
        </p:txBody>
      </p:sp>
    </p:spTree>
  </p:cSld>
  <p:clrMapOvr>
    <a:masterClrMapping/>
  </p:clrMapOvr>
  <p:transition spd="slow">
    <p:zo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4C8CDD-5A1E-45B9-BA75-07892349F25B}" type="datetimeFigureOut">
              <a:rPr lang="en-US" smtClean="0"/>
              <a:pPr/>
              <a:t>2/28/2008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BB940-8F3E-4BD2-B01C-5D56143828F6}" type="slidenum">
              <a:rPr lang="en-US" smtClean="0"/>
              <a:pPr/>
              <a:t>‹#›</a:t>
            </a:fld>
            <a:endParaRPr lang="en-US"/>
          </a:p>
        </p:txBody>
      </p:sp>
    </p:spTree>
  </p:cSld>
  <p:clrMapOvr>
    <a:masterClrMapping/>
  </p:clrMapOvr>
  <p:transition spd="slow">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4C8CDD-5A1E-45B9-BA75-07892349F25B}" type="datetimeFigureOut">
              <a:rPr lang="en-US" smtClean="0"/>
              <a:pPr/>
              <a:t>2/28/2008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BB940-8F3E-4BD2-B01C-5D56143828F6}" type="slidenum">
              <a:rPr lang="en-US" smtClean="0"/>
              <a:pPr/>
              <a:t>‹#›</a:t>
            </a:fld>
            <a:endParaRPr lang="en-US"/>
          </a:p>
        </p:txBody>
      </p:sp>
    </p:spTree>
  </p:cSld>
  <p:clrMapOvr>
    <a:masterClrMapping/>
  </p:clrMapOvr>
  <p:transition spd="slow">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4C8CDD-5A1E-45B9-BA75-07892349F25B}" type="datetimeFigureOut">
              <a:rPr lang="en-US" smtClean="0"/>
              <a:pPr/>
              <a:t>2/28/2008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BB940-8F3E-4BD2-B01C-5D56143828F6}" type="slidenum">
              <a:rPr lang="en-US" smtClean="0"/>
              <a:pPr/>
              <a:t>‹#›</a:t>
            </a:fld>
            <a:endParaRPr lang="en-US"/>
          </a:p>
        </p:txBody>
      </p:sp>
    </p:spTree>
  </p:cSld>
  <p:clrMapOvr>
    <a:masterClrMapping/>
  </p:clrMapOvr>
  <p:transition spd="slow">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a:xfrm>
            <a:off x="2438400" y="6553200"/>
            <a:ext cx="4267200" cy="304800"/>
          </a:xfrm>
          <a:prstGeom prst="rect">
            <a:avLst/>
          </a:prstGeom>
        </p:spPr>
        <p:txBody>
          <a:bodyPr/>
          <a:lstStyle>
            <a:lvl1pPr>
              <a:defRPr/>
            </a:lvl1pPr>
          </a:lstStyle>
          <a:p>
            <a:endParaRPr lang="en-US"/>
          </a:p>
        </p:txBody>
      </p:sp>
      <p:sp>
        <p:nvSpPr>
          <p:cNvPr id="5" name="Slide Number Placeholder 4"/>
          <p:cNvSpPr>
            <a:spLocks noGrp="1"/>
          </p:cNvSpPr>
          <p:nvPr>
            <p:ph type="sldNum" sz="quarter" idx="11"/>
          </p:nvPr>
        </p:nvSpPr>
        <p:spPr>
          <a:xfrm>
            <a:off x="7010400" y="6400800"/>
            <a:ext cx="2133600" cy="457200"/>
          </a:xfrm>
          <a:prstGeom prst="rect">
            <a:avLst/>
          </a:prstGeom>
        </p:spPr>
        <p:txBody>
          <a:bodyPr/>
          <a:lstStyle>
            <a:lvl1pPr>
              <a:defRPr/>
            </a:lvl1pPr>
          </a:lstStyle>
          <a:p>
            <a:fld id="{03079D8D-2661-4BC7-B443-92A32FAA0144}" type="slidenum">
              <a:rPr lang="en-US"/>
              <a:pPr/>
              <a:t>‹#›</a:t>
            </a:fld>
            <a:endParaRPr lang="en-US"/>
          </a:p>
        </p:txBody>
      </p:sp>
      <p:sp>
        <p:nvSpPr>
          <p:cNvPr id="6" name="Date Placeholder 5"/>
          <p:cNvSpPr>
            <a:spLocks noGrp="1"/>
          </p:cNvSpPr>
          <p:nvPr>
            <p:ph type="dt" sz="half" idx="12"/>
          </p:nvPr>
        </p:nvSpPr>
        <p:spPr>
          <a:xfrm>
            <a:off x="228600" y="6553200"/>
            <a:ext cx="2133600" cy="304800"/>
          </a:xfrm>
          <a:prstGeom prst="rect">
            <a:avLst/>
          </a:prstGeom>
        </p:spPr>
        <p:txBody>
          <a:bodyPr/>
          <a:lstStyle>
            <a:lvl1pPr>
              <a:defRPr/>
            </a:lvl1pPr>
          </a:lstStyle>
          <a:p>
            <a:fld id="{A881BAC9-A4E3-4A29-8BE5-BBFD42647657}" type="datetime1">
              <a:rPr lang="en-US"/>
              <a:pPr/>
              <a:t>2/28/2008</a:t>
            </a:fld>
            <a:endParaRPr lang="en-US"/>
          </a:p>
        </p:txBody>
      </p:sp>
    </p:spTree>
  </p:cSld>
  <p:clrMapOvr>
    <a:masterClrMapping/>
  </p:clrMapOvr>
  <p:transition spd="slow">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00200" y="1600200"/>
            <a:ext cx="3467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600200"/>
            <a:ext cx="3467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a:xfrm>
            <a:off x="2438400" y="6553200"/>
            <a:ext cx="4267200" cy="304800"/>
          </a:xfrm>
          <a:prstGeom prst="rect">
            <a:avLst/>
          </a:prstGeom>
        </p:spPr>
        <p:txBody>
          <a:bodyPr/>
          <a:lstStyle>
            <a:lvl1pPr>
              <a:defRPr/>
            </a:lvl1pPr>
          </a:lstStyle>
          <a:p>
            <a:endParaRPr lang="en-US"/>
          </a:p>
        </p:txBody>
      </p:sp>
      <p:sp>
        <p:nvSpPr>
          <p:cNvPr id="6" name="Slide Number Placeholder 5"/>
          <p:cNvSpPr>
            <a:spLocks noGrp="1"/>
          </p:cNvSpPr>
          <p:nvPr>
            <p:ph type="sldNum" sz="quarter" idx="11"/>
          </p:nvPr>
        </p:nvSpPr>
        <p:spPr>
          <a:xfrm>
            <a:off x="7010400" y="6400800"/>
            <a:ext cx="2133600" cy="457200"/>
          </a:xfrm>
          <a:prstGeom prst="rect">
            <a:avLst/>
          </a:prstGeom>
        </p:spPr>
        <p:txBody>
          <a:bodyPr/>
          <a:lstStyle>
            <a:lvl1pPr>
              <a:defRPr/>
            </a:lvl1pPr>
          </a:lstStyle>
          <a:p>
            <a:fld id="{6EB3078E-755F-4C95-9C71-F9D15BB63AB4}" type="slidenum">
              <a:rPr lang="en-US"/>
              <a:pPr/>
              <a:t>‹#›</a:t>
            </a:fld>
            <a:endParaRPr lang="en-US"/>
          </a:p>
        </p:txBody>
      </p:sp>
      <p:sp>
        <p:nvSpPr>
          <p:cNvPr id="7" name="Date Placeholder 6"/>
          <p:cNvSpPr>
            <a:spLocks noGrp="1"/>
          </p:cNvSpPr>
          <p:nvPr>
            <p:ph type="dt" sz="half" idx="12"/>
          </p:nvPr>
        </p:nvSpPr>
        <p:spPr>
          <a:xfrm>
            <a:off x="228600" y="6553200"/>
            <a:ext cx="2133600" cy="304800"/>
          </a:xfrm>
          <a:prstGeom prst="rect">
            <a:avLst/>
          </a:prstGeom>
        </p:spPr>
        <p:txBody>
          <a:bodyPr/>
          <a:lstStyle>
            <a:lvl1pPr>
              <a:defRPr/>
            </a:lvl1pPr>
          </a:lstStyle>
          <a:p>
            <a:fld id="{5A1E9D14-27C1-4A85-9884-9AE452921514}" type="datetime1">
              <a:rPr lang="en-US"/>
              <a:pPr/>
              <a:t>2/28/2008</a:t>
            </a:fld>
            <a:endParaRPr lang="en-US"/>
          </a:p>
        </p:txBody>
      </p:sp>
    </p:spTree>
  </p:cSld>
  <p:clrMapOvr>
    <a:masterClrMapping/>
  </p:clrMapOvr>
  <p:transition spd="slow">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a:xfrm>
            <a:off x="2438400" y="6553200"/>
            <a:ext cx="4267200" cy="304800"/>
          </a:xfrm>
          <a:prstGeom prst="rect">
            <a:avLst/>
          </a:prstGeom>
        </p:spPr>
        <p:txBody>
          <a:bodyPr/>
          <a:lstStyle>
            <a:lvl1pPr>
              <a:defRPr/>
            </a:lvl1pPr>
          </a:lstStyle>
          <a:p>
            <a:endParaRPr lang="en-US"/>
          </a:p>
        </p:txBody>
      </p:sp>
      <p:sp>
        <p:nvSpPr>
          <p:cNvPr id="8" name="Slide Number Placeholder 7"/>
          <p:cNvSpPr>
            <a:spLocks noGrp="1"/>
          </p:cNvSpPr>
          <p:nvPr>
            <p:ph type="sldNum" sz="quarter" idx="11"/>
          </p:nvPr>
        </p:nvSpPr>
        <p:spPr>
          <a:xfrm>
            <a:off x="7010400" y="6400800"/>
            <a:ext cx="2133600" cy="457200"/>
          </a:xfrm>
          <a:prstGeom prst="rect">
            <a:avLst/>
          </a:prstGeom>
        </p:spPr>
        <p:txBody>
          <a:bodyPr/>
          <a:lstStyle>
            <a:lvl1pPr>
              <a:defRPr/>
            </a:lvl1pPr>
          </a:lstStyle>
          <a:p>
            <a:fld id="{8E2AD17C-6BB6-4116-BC78-A67986BF35A1}" type="slidenum">
              <a:rPr lang="en-US"/>
              <a:pPr/>
              <a:t>‹#›</a:t>
            </a:fld>
            <a:endParaRPr lang="en-US"/>
          </a:p>
        </p:txBody>
      </p:sp>
      <p:sp>
        <p:nvSpPr>
          <p:cNvPr id="9" name="Date Placeholder 8"/>
          <p:cNvSpPr>
            <a:spLocks noGrp="1"/>
          </p:cNvSpPr>
          <p:nvPr>
            <p:ph type="dt" sz="half" idx="12"/>
          </p:nvPr>
        </p:nvSpPr>
        <p:spPr>
          <a:xfrm>
            <a:off x="228600" y="6553200"/>
            <a:ext cx="2133600" cy="304800"/>
          </a:xfrm>
          <a:prstGeom prst="rect">
            <a:avLst/>
          </a:prstGeom>
        </p:spPr>
        <p:txBody>
          <a:bodyPr/>
          <a:lstStyle>
            <a:lvl1pPr>
              <a:defRPr/>
            </a:lvl1pPr>
          </a:lstStyle>
          <a:p>
            <a:fld id="{001F1F24-F163-4080-847D-B29CE7004891}" type="datetime1">
              <a:rPr lang="en-US"/>
              <a:pPr/>
              <a:t>2/28/2008</a:t>
            </a:fld>
            <a:endParaRPr lang="en-US"/>
          </a:p>
        </p:txBody>
      </p:sp>
    </p:spTree>
  </p:cSld>
  <p:clrMapOvr>
    <a:masterClrMapping/>
  </p:clrMapOvr>
  <p:transition spd="slow">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a:xfrm>
            <a:off x="2438400" y="6553200"/>
            <a:ext cx="4267200" cy="304800"/>
          </a:xfrm>
          <a:prstGeom prst="rect">
            <a:avLst/>
          </a:prstGeom>
        </p:spPr>
        <p:txBody>
          <a:bodyPr/>
          <a:lstStyle>
            <a:lvl1pPr>
              <a:defRPr/>
            </a:lvl1pPr>
          </a:lstStyle>
          <a:p>
            <a:endParaRPr lang="en-US"/>
          </a:p>
        </p:txBody>
      </p:sp>
      <p:sp>
        <p:nvSpPr>
          <p:cNvPr id="4" name="Slide Number Placeholder 3"/>
          <p:cNvSpPr>
            <a:spLocks noGrp="1"/>
          </p:cNvSpPr>
          <p:nvPr>
            <p:ph type="sldNum" sz="quarter" idx="11"/>
          </p:nvPr>
        </p:nvSpPr>
        <p:spPr>
          <a:xfrm>
            <a:off x="7010400" y="6400800"/>
            <a:ext cx="2133600" cy="457200"/>
          </a:xfrm>
          <a:prstGeom prst="rect">
            <a:avLst/>
          </a:prstGeom>
        </p:spPr>
        <p:txBody>
          <a:bodyPr/>
          <a:lstStyle>
            <a:lvl1pPr>
              <a:defRPr/>
            </a:lvl1pPr>
          </a:lstStyle>
          <a:p>
            <a:fld id="{2A217A26-8FCD-4B5D-A44A-0514295D6D62}" type="slidenum">
              <a:rPr lang="en-US"/>
              <a:pPr/>
              <a:t>‹#›</a:t>
            </a:fld>
            <a:endParaRPr lang="en-US"/>
          </a:p>
        </p:txBody>
      </p:sp>
      <p:sp>
        <p:nvSpPr>
          <p:cNvPr id="5" name="Date Placeholder 4"/>
          <p:cNvSpPr>
            <a:spLocks noGrp="1"/>
          </p:cNvSpPr>
          <p:nvPr>
            <p:ph type="dt" sz="half" idx="12"/>
          </p:nvPr>
        </p:nvSpPr>
        <p:spPr>
          <a:xfrm>
            <a:off x="228600" y="6553200"/>
            <a:ext cx="2133600" cy="304800"/>
          </a:xfrm>
          <a:prstGeom prst="rect">
            <a:avLst/>
          </a:prstGeom>
        </p:spPr>
        <p:txBody>
          <a:bodyPr/>
          <a:lstStyle>
            <a:lvl1pPr>
              <a:defRPr/>
            </a:lvl1pPr>
          </a:lstStyle>
          <a:p>
            <a:fld id="{D758D0B3-60C9-48D6-A6AF-BE5D87565DB5}" type="datetime1">
              <a:rPr lang="en-US"/>
              <a:pPr/>
              <a:t>2/28/2008</a:t>
            </a:fld>
            <a:endParaRPr lang="en-US"/>
          </a:p>
        </p:txBody>
      </p:sp>
    </p:spTree>
  </p:cSld>
  <p:clrMapOvr>
    <a:masterClrMapping/>
  </p:clrMapOvr>
  <p:transition spd="slow">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a:xfrm>
            <a:off x="2438400" y="6553200"/>
            <a:ext cx="4267200" cy="304800"/>
          </a:xfrm>
          <a:prstGeom prst="rect">
            <a:avLst/>
          </a:prstGeom>
        </p:spPr>
        <p:txBody>
          <a:bodyPr/>
          <a:lstStyle>
            <a:lvl1pPr>
              <a:defRPr/>
            </a:lvl1pPr>
          </a:lstStyle>
          <a:p>
            <a:endParaRPr lang="en-US"/>
          </a:p>
        </p:txBody>
      </p:sp>
      <p:sp>
        <p:nvSpPr>
          <p:cNvPr id="3" name="Slide Number Placeholder 2"/>
          <p:cNvSpPr>
            <a:spLocks noGrp="1"/>
          </p:cNvSpPr>
          <p:nvPr>
            <p:ph type="sldNum" sz="quarter" idx="11"/>
          </p:nvPr>
        </p:nvSpPr>
        <p:spPr>
          <a:xfrm>
            <a:off x="7010400" y="6400800"/>
            <a:ext cx="2133600" cy="457200"/>
          </a:xfrm>
          <a:prstGeom prst="rect">
            <a:avLst/>
          </a:prstGeom>
        </p:spPr>
        <p:txBody>
          <a:bodyPr/>
          <a:lstStyle>
            <a:lvl1pPr>
              <a:defRPr/>
            </a:lvl1pPr>
          </a:lstStyle>
          <a:p>
            <a:fld id="{B4B76FB2-379F-401B-A280-4A1393E08C50}" type="slidenum">
              <a:rPr lang="en-US"/>
              <a:pPr/>
              <a:t>‹#›</a:t>
            </a:fld>
            <a:endParaRPr lang="en-US"/>
          </a:p>
        </p:txBody>
      </p:sp>
      <p:sp>
        <p:nvSpPr>
          <p:cNvPr id="4" name="Date Placeholder 3"/>
          <p:cNvSpPr>
            <a:spLocks noGrp="1"/>
          </p:cNvSpPr>
          <p:nvPr>
            <p:ph type="dt" sz="half" idx="12"/>
          </p:nvPr>
        </p:nvSpPr>
        <p:spPr>
          <a:xfrm>
            <a:off x="228600" y="6553200"/>
            <a:ext cx="2133600" cy="304800"/>
          </a:xfrm>
          <a:prstGeom prst="rect">
            <a:avLst/>
          </a:prstGeom>
        </p:spPr>
        <p:txBody>
          <a:bodyPr/>
          <a:lstStyle>
            <a:lvl1pPr>
              <a:defRPr/>
            </a:lvl1pPr>
          </a:lstStyle>
          <a:p>
            <a:fld id="{B4834BDA-31C5-43FB-BD4C-A7E0AA921AE5}" type="datetime1">
              <a:rPr lang="en-US"/>
              <a:pPr/>
              <a:t>2/28/2008</a:t>
            </a:fld>
            <a:endParaRPr lang="en-US"/>
          </a:p>
        </p:txBody>
      </p:sp>
    </p:spTree>
  </p:cSld>
  <p:clrMapOvr>
    <a:masterClrMapping/>
  </p:clrMapOvr>
  <p:transition spd="slow">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a:xfrm>
            <a:off x="2438400" y="6553200"/>
            <a:ext cx="4267200" cy="304800"/>
          </a:xfrm>
          <a:prstGeom prst="rect">
            <a:avLst/>
          </a:prstGeom>
        </p:spPr>
        <p:txBody>
          <a:bodyPr/>
          <a:lstStyle>
            <a:lvl1pPr>
              <a:defRPr/>
            </a:lvl1pPr>
          </a:lstStyle>
          <a:p>
            <a:endParaRPr lang="en-US"/>
          </a:p>
        </p:txBody>
      </p:sp>
      <p:sp>
        <p:nvSpPr>
          <p:cNvPr id="6" name="Slide Number Placeholder 5"/>
          <p:cNvSpPr>
            <a:spLocks noGrp="1"/>
          </p:cNvSpPr>
          <p:nvPr>
            <p:ph type="sldNum" sz="quarter" idx="11"/>
          </p:nvPr>
        </p:nvSpPr>
        <p:spPr>
          <a:xfrm>
            <a:off x="7010400" y="6400800"/>
            <a:ext cx="2133600" cy="457200"/>
          </a:xfrm>
          <a:prstGeom prst="rect">
            <a:avLst/>
          </a:prstGeom>
        </p:spPr>
        <p:txBody>
          <a:bodyPr/>
          <a:lstStyle>
            <a:lvl1pPr>
              <a:defRPr/>
            </a:lvl1pPr>
          </a:lstStyle>
          <a:p>
            <a:fld id="{A5232A61-3F02-4636-88B0-3F599010C53F}" type="slidenum">
              <a:rPr lang="en-US"/>
              <a:pPr/>
              <a:t>‹#›</a:t>
            </a:fld>
            <a:endParaRPr lang="en-US"/>
          </a:p>
        </p:txBody>
      </p:sp>
      <p:sp>
        <p:nvSpPr>
          <p:cNvPr id="7" name="Date Placeholder 6"/>
          <p:cNvSpPr>
            <a:spLocks noGrp="1"/>
          </p:cNvSpPr>
          <p:nvPr>
            <p:ph type="dt" sz="half" idx="12"/>
          </p:nvPr>
        </p:nvSpPr>
        <p:spPr>
          <a:xfrm>
            <a:off x="228600" y="6553200"/>
            <a:ext cx="2133600" cy="304800"/>
          </a:xfrm>
          <a:prstGeom prst="rect">
            <a:avLst/>
          </a:prstGeom>
        </p:spPr>
        <p:txBody>
          <a:bodyPr/>
          <a:lstStyle>
            <a:lvl1pPr>
              <a:defRPr/>
            </a:lvl1pPr>
          </a:lstStyle>
          <a:p>
            <a:fld id="{9FD9854D-F539-4D47-96E5-09A36AA0EE21}" type="datetime1">
              <a:rPr lang="en-US"/>
              <a:pPr/>
              <a:t>2/28/2008</a:t>
            </a:fld>
            <a:endParaRPr lang="en-US"/>
          </a:p>
        </p:txBody>
      </p:sp>
    </p:spTree>
  </p:cSld>
  <p:clrMapOvr>
    <a:masterClrMapping/>
  </p:clrMapOvr>
  <p:transition spd="slow">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a:xfrm>
            <a:off x="2438400" y="6553200"/>
            <a:ext cx="4267200" cy="304800"/>
          </a:xfrm>
          <a:prstGeom prst="rect">
            <a:avLst/>
          </a:prstGeom>
        </p:spPr>
        <p:txBody>
          <a:bodyPr/>
          <a:lstStyle>
            <a:lvl1pPr>
              <a:defRPr/>
            </a:lvl1pPr>
          </a:lstStyle>
          <a:p>
            <a:endParaRPr lang="en-US"/>
          </a:p>
        </p:txBody>
      </p:sp>
      <p:sp>
        <p:nvSpPr>
          <p:cNvPr id="6" name="Slide Number Placeholder 5"/>
          <p:cNvSpPr>
            <a:spLocks noGrp="1"/>
          </p:cNvSpPr>
          <p:nvPr>
            <p:ph type="sldNum" sz="quarter" idx="11"/>
          </p:nvPr>
        </p:nvSpPr>
        <p:spPr>
          <a:xfrm>
            <a:off x="7010400" y="6400800"/>
            <a:ext cx="2133600" cy="457200"/>
          </a:xfrm>
          <a:prstGeom prst="rect">
            <a:avLst/>
          </a:prstGeom>
        </p:spPr>
        <p:txBody>
          <a:bodyPr/>
          <a:lstStyle>
            <a:lvl1pPr>
              <a:defRPr/>
            </a:lvl1pPr>
          </a:lstStyle>
          <a:p>
            <a:fld id="{CC2ACCC9-39DE-4E64-BF07-166361B644A1}" type="slidenum">
              <a:rPr lang="en-US"/>
              <a:pPr/>
              <a:t>‹#›</a:t>
            </a:fld>
            <a:endParaRPr lang="en-US"/>
          </a:p>
        </p:txBody>
      </p:sp>
      <p:sp>
        <p:nvSpPr>
          <p:cNvPr id="7" name="Date Placeholder 6"/>
          <p:cNvSpPr>
            <a:spLocks noGrp="1"/>
          </p:cNvSpPr>
          <p:nvPr>
            <p:ph type="dt" sz="half" idx="12"/>
          </p:nvPr>
        </p:nvSpPr>
        <p:spPr>
          <a:xfrm>
            <a:off x="228600" y="6553200"/>
            <a:ext cx="2133600" cy="304800"/>
          </a:xfrm>
          <a:prstGeom prst="rect">
            <a:avLst/>
          </a:prstGeom>
        </p:spPr>
        <p:txBody>
          <a:bodyPr/>
          <a:lstStyle>
            <a:lvl1pPr>
              <a:defRPr/>
            </a:lvl1pPr>
          </a:lstStyle>
          <a:p>
            <a:fld id="{930F6F9B-1B9A-48FC-9AEB-28D66C4946A2}" type="datetime1">
              <a:rPr lang="en-US"/>
              <a:pPr/>
              <a:t>2/28/2008</a:t>
            </a:fld>
            <a:endParaRPr lang="en-US"/>
          </a:p>
        </p:txBody>
      </p:sp>
    </p:spTree>
  </p:cSld>
  <p:clrMapOvr>
    <a:masterClrMapping/>
  </p:clrMapOvr>
  <p:transition spd="slow">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0" y="274638"/>
            <a:ext cx="716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1600200" y="1600200"/>
            <a:ext cx="7086600" cy="5029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1" name="Rectangle 7"/>
          <p:cNvSpPr>
            <a:spLocks noChangeArrowheads="1"/>
          </p:cNvSpPr>
          <p:nvPr/>
        </p:nvSpPr>
        <p:spPr bwMode="auto">
          <a:xfrm flipV="1">
            <a:off x="0" y="0"/>
            <a:ext cx="1447800" cy="6858000"/>
          </a:xfrm>
          <a:prstGeom prst="rect">
            <a:avLst/>
          </a:prstGeom>
          <a:gradFill rotWithShape="1">
            <a:gsLst>
              <a:gs pos="0">
                <a:schemeClr val="folHlink">
                  <a:gamma/>
                  <a:tint val="84706"/>
                  <a:invGamma/>
                </a:schemeClr>
              </a:gs>
              <a:gs pos="100000">
                <a:schemeClr val="folHlink"/>
              </a:gs>
            </a:gsLst>
            <a:lin ang="5400000" scaled="1"/>
          </a:gradFill>
          <a:ln w="9525">
            <a:solidFill>
              <a:schemeClr val="tx1"/>
            </a:solidFill>
            <a:miter lim="800000"/>
            <a:headEnd/>
            <a:tailEnd/>
          </a:ln>
          <a:effectLst/>
        </p:spPr>
        <p:txBody>
          <a:bodyPr vert="eaVert" wrap="none" anchor="ctr"/>
          <a:lstStyle/>
          <a:p>
            <a:pPr algn="ctr"/>
            <a:r>
              <a:rPr lang="en-US" sz="8000" b="1" i="1" dirty="0" smtClean="0">
                <a:latin typeface="Times New Roman" pitchFamily="18" charset="0"/>
              </a:rPr>
              <a:t>1</a:t>
            </a:r>
            <a:r>
              <a:rPr lang="en-US" sz="8000" b="1" i="1" baseline="0" dirty="0" smtClean="0">
                <a:latin typeface="Times New Roman" pitchFamily="18" charset="0"/>
              </a:rPr>
              <a:t> &amp; 2 Peter</a:t>
            </a:r>
            <a:endParaRPr lang="en-US" sz="8000" b="1" i="1" dirty="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zoom/>
  </p:transition>
  <p:hf hdr="0" ftr="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lr>
          <a:schemeClr val="folHlink"/>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folHlink"/>
        </a:buClr>
        <a:buChar char="–"/>
        <a:defRPr sz="2800">
          <a:solidFill>
            <a:schemeClr val="tx1"/>
          </a:solidFill>
          <a:latin typeface="+mn-lt"/>
        </a:defRPr>
      </a:lvl2pPr>
      <a:lvl3pPr marL="1143000" indent="-228600" algn="l" rtl="0" eaLnBrk="1" fontAlgn="base" hangingPunct="1">
        <a:spcBef>
          <a:spcPct val="20000"/>
        </a:spcBef>
        <a:spcAft>
          <a:spcPct val="0"/>
        </a:spcAft>
        <a:buClr>
          <a:schemeClr val="folHlink"/>
        </a:buClr>
        <a:buChar char="•"/>
        <a:defRPr sz="2400">
          <a:solidFill>
            <a:schemeClr val="tx1"/>
          </a:solidFill>
          <a:latin typeface="+mn-lt"/>
        </a:defRPr>
      </a:lvl3pPr>
      <a:lvl4pPr marL="1600200" indent="-228600" algn="l" rtl="0" eaLnBrk="1" fontAlgn="base" hangingPunct="1">
        <a:spcBef>
          <a:spcPct val="20000"/>
        </a:spcBef>
        <a:spcAft>
          <a:spcPct val="0"/>
        </a:spcAft>
        <a:buClr>
          <a:schemeClr val="folHlink"/>
        </a:buClr>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4C8CDD-5A1E-45B9-BA75-07892349F25B}" type="datetimeFigureOut">
              <a:rPr lang="en-US" smtClean="0"/>
              <a:pPr/>
              <a:t>2/28/2008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4BB940-8F3E-4BD2-B01C-5D56143828F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zoom/>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Microsoft_Office_Word_97_-_2003_Document1.doc"/></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52400"/>
            <a:ext cx="9677400" cy="716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486400"/>
          </a:xfrm>
        </p:spPr>
        <p:txBody>
          <a:bodyPr/>
          <a:lstStyle/>
          <a:p>
            <a:r>
              <a:rPr lang="en-US" b="1" i="1" dirty="0" smtClean="0">
                <a:solidFill>
                  <a:srgbClr val="C00000"/>
                </a:solidFill>
              </a:rPr>
              <a:t>Objections</a:t>
            </a:r>
            <a:r>
              <a:rPr lang="en-US" b="1" dirty="0" smtClean="0">
                <a:solidFill>
                  <a:srgbClr val="C00000"/>
                </a:solidFill>
              </a:rPr>
              <a:t> </a:t>
            </a:r>
            <a:r>
              <a:rPr lang="en-US" b="1" dirty="0" smtClean="0"/>
              <a:t>raised to Peter as author:</a:t>
            </a:r>
          </a:p>
          <a:p>
            <a:pPr marL="971550" lvl="1" indent="-514350">
              <a:buSzPct val="80000"/>
              <a:buFont typeface="+mj-lt"/>
              <a:buAutoNum type="arabicParenR"/>
            </a:pPr>
            <a:r>
              <a:rPr lang="en-US" b="1" dirty="0" smtClean="0"/>
              <a:t>The Greek is too good for Peter</a:t>
            </a:r>
          </a:p>
          <a:p>
            <a:pPr lvl="2"/>
            <a:r>
              <a:rPr lang="en-US" sz="2800" b="1" dirty="0" smtClean="0"/>
              <a:t>Even if “uneducated,” Peter would have had at least fundamental knowledge of Greek as demonstrated by his use of the </a:t>
            </a:r>
            <a:r>
              <a:rPr lang="en-US" sz="2800" b="1" dirty="0" err="1" smtClean="0"/>
              <a:t>Septuagent</a:t>
            </a:r>
            <a:r>
              <a:rPr lang="en-US" sz="2800" b="1" dirty="0" smtClean="0"/>
              <a:t> (LXX)</a:t>
            </a:r>
          </a:p>
          <a:p>
            <a:pPr lvl="2"/>
            <a:r>
              <a:rPr lang="en-US" sz="2800" b="1" dirty="0" smtClean="0"/>
              <a:t>Possible that the book was the work of an amanuensis – cf. </a:t>
            </a:r>
            <a:r>
              <a:rPr lang="en-US" sz="2800" b="1" i="1" dirty="0" smtClean="0"/>
              <a:t>“Through Silvanus.”</a:t>
            </a:r>
            <a:r>
              <a:rPr lang="en-US" sz="2800" b="1" dirty="0" smtClean="0"/>
              <a:t>  (5:12)</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486400"/>
          </a:xfrm>
        </p:spPr>
        <p:txBody>
          <a:bodyPr/>
          <a:lstStyle/>
          <a:p>
            <a:r>
              <a:rPr lang="en-US" b="1" i="1" dirty="0" smtClean="0">
                <a:solidFill>
                  <a:srgbClr val="C00000"/>
                </a:solidFill>
              </a:rPr>
              <a:t>Objections</a:t>
            </a:r>
            <a:r>
              <a:rPr lang="en-US" b="1" dirty="0" smtClean="0">
                <a:solidFill>
                  <a:srgbClr val="C00000"/>
                </a:solidFill>
              </a:rPr>
              <a:t> </a:t>
            </a:r>
            <a:r>
              <a:rPr lang="en-US" b="1" dirty="0" smtClean="0"/>
              <a:t>raised to Peter as author:</a:t>
            </a:r>
          </a:p>
          <a:p>
            <a:pPr marL="971550" lvl="1" indent="-514350">
              <a:buSzPct val="80000"/>
              <a:buFont typeface="+mj-lt"/>
              <a:buAutoNum type="arabicParenR" startAt="2"/>
            </a:pPr>
            <a:r>
              <a:rPr lang="en-US" b="1" dirty="0" smtClean="0"/>
              <a:t>That 1 Peter reflects a time after Peter had died</a:t>
            </a:r>
          </a:p>
          <a:p>
            <a:pPr lvl="2"/>
            <a:r>
              <a:rPr lang="en-US" b="1" dirty="0" smtClean="0"/>
              <a:t>Not necessarily a widespread, state-sponsored persecution</a:t>
            </a:r>
            <a:endParaRPr lang="en-US" sz="2800" b="1" dirty="0" smtClean="0"/>
          </a:p>
          <a:p>
            <a:pPr lvl="2"/>
            <a:r>
              <a:rPr lang="en-US" b="1" dirty="0" smtClean="0"/>
              <a:t>Perhaps as a witness of Nero’s persecution in Rome, Peter wanted to warn others elsewhere about what they might soon be experiencing themselves</a:t>
            </a:r>
            <a:endParaRPr lang="en-US" sz="2800" b="1" dirty="0" smtClean="0"/>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486400"/>
          </a:xfrm>
        </p:spPr>
        <p:txBody>
          <a:bodyPr/>
          <a:lstStyle/>
          <a:p>
            <a:r>
              <a:rPr lang="en-US" b="1" i="1" dirty="0" smtClean="0">
                <a:solidFill>
                  <a:srgbClr val="C00000"/>
                </a:solidFill>
              </a:rPr>
              <a:t>Objections</a:t>
            </a:r>
            <a:r>
              <a:rPr lang="en-US" b="1" dirty="0" smtClean="0">
                <a:solidFill>
                  <a:srgbClr val="C00000"/>
                </a:solidFill>
              </a:rPr>
              <a:t> </a:t>
            </a:r>
            <a:r>
              <a:rPr lang="en-US" b="1" dirty="0" smtClean="0"/>
              <a:t>raised to Peter as author:</a:t>
            </a:r>
          </a:p>
          <a:p>
            <a:pPr marL="971550" lvl="1" indent="-514350">
              <a:buSzPct val="80000"/>
              <a:buFont typeface="+mj-lt"/>
              <a:buAutoNum type="arabicParenR" startAt="3"/>
            </a:pPr>
            <a:r>
              <a:rPr lang="en-US" b="1" dirty="0" smtClean="0"/>
              <a:t>1 Peter is said to be too “Pauline”</a:t>
            </a:r>
          </a:p>
          <a:p>
            <a:pPr lvl="2"/>
            <a:r>
              <a:rPr lang="en-US" b="1" dirty="0" smtClean="0"/>
              <a:t>Completion of Holy Spirit’s work in revealing the entire message</a:t>
            </a:r>
            <a:endParaRPr lang="en-US" sz="2800" b="1" dirty="0" smtClean="0"/>
          </a:p>
          <a:p>
            <a:pPr lvl="2"/>
            <a:r>
              <a:rPr lang="en-US" b="1" dirty="0" smtClean="0"/>
              <a:t>Paul and Peter were in Rome together for at least some period of time prior to their deaths</a:t>
            </a:r>
            <a:endParaRPr lang="en-US" sz="2800" b="1" dirty="0" smtClean="0"/>
          </a:p>
          <a:p>
            <a:pPr lvl="2"/>
            <a:r>
              <a:rPr lang="en-US" b="1" dirty="0" smtClean="0"/>
              <a:t>Two of Paul’s known companions (Mark &amp; Silvanus) are also closely associated with Peter’s work in Rome</a:t>
            </a:r>
            <a:endParaRPr lang="en-US" sz="2800" b="1" dirty="0" smtClean="0"/>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486400"/>
          </a:xfrm>
        </p:spPr>
        <p:txBody>
          <a:bodyPr/>
          <a:lstStyle/>
          <a:p>
            <a:r>
              <a:rPr lang="en-US" b="1" i="1" dirty="0" smtClean="0">
                <a:solidFill>
                  <a:srgbClr val="C00000"/>
                </a:solidFill>
              </a:rPr>
              <a:t>Objections</a:t>
            </a:r>
            <a:r>
              <a:rPr lang="en-US" b="1" dirty="0" smtClean="0">
                <a:solidFill>
                  <a:srgbClr val="C00000"/>
                </a:solidFill>
              </a:rPr>
              <a:t> </a:t>
            </a:r>
            <a:r>
              <a:rPr lang="en-US" b="1" dirty="0" smtClean="0"/>
              <a:t>raised to Peter as author:</a:t>
            </a:r>
          </a:p>
          <a:p>
            <a:pPr marL="971550" lvl="1" indent="-514350">
              <a:buSzPct val="80000"/>
              <a:buFont typeface="+mj-lt"/>
              <a:buAutoNum type="arabicParenR" startAt="4"/>
            </a:pPr>
            <a:r>
              <a:rPr lang="en-US" b="1" dirty="0" smtClean="0"/>
              <a:t>The author of 1 Peter shows no familiarity with the earthly life of Jesus</a:t>
            </a:r>
          </a:p>
          <a:p>
            <a:pPr lvl="2"/>
            <a:r>
              <a:rPr lang="en-US" b="1" dirty="0" smtClean="0"/>
              <a:t>“The primary weakness of this objection is a failure to give due weight to the difference between a gospel and a brief letter.”   (</a:t>
            </a:r>
            <a:r>
              <a:rPr lang="en-US" b="1" dirty="0" err="1" smtClean="0"/>
              <a:t>Grudem</a:t>
            </a:r>
            <a:r>
              <a:rPr lang="en-US" b="1" dirty="0" smtClean="0"/>
              <a:t>, 32)</a:t>
            </a:r>
            <a:endParaRPr lang="en-US" sz="2800" b="1" dirty="0" smtClean="0"/>
          </a:p>
          <a:p>
            <a:pPr lvl="2"/>
            <a:r>
              <a:rPr lang="en-US" b="1" dirty="0" smtClean="0"/>
              <a:t>Peter invokes the example of Jesus in suffering &amp; enduring persecution   (2:21-23; 3:18; 4:1-2,13; 5:1)</a:t>
            </a:r>
            <a:endParaRPr lang="en-US" sz="2800" b="1" dirty="0" smtClean="0"/>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486400"/>
          </a:xfrm>
        </p:spPr>
        <p:txBody>
          <a:bodyPr/>
          <a:lstStyle/>
          <a:p>
            <a:r>
              <a:rPr lang="en-US" b="1" i="1" dirty="0" smtClean="0">
                <a:solidFill>
                  <a:srgbClr val="C00000"/>
                </a:solidFill>
              </a:rPr>
              <a:t>Objections</a:t>
            </a:r>
            <a:r>
              <a:rPr lang="en-US" b="1" dirty="0" smtClean="0">
                <a:solidFill>
                  <a:srgbClr val="C00000"/>
                </a:solidFill>
              </a:rPr>
              <a:t> </a:t>
            </a:r>
            <a:r>
              <a:rPr lang="en-US" b="1" dirty="0" smtClean="0"/>
              <a:t>raised to Peter as author:</a:t>
            </a:r>
          </a:p>
          <a:p>
            <a:pPr marL="971550" lvl="1" indent="-514350">
              <a:buSzPct val="80000"/>
              <a:buFont typeface="+mj-lt"/>
              <a:buAutoNum type="arabicParenR" startAt="5"/>
            </a:pPr>
            <a:r>
              <a:rPr lang="en-US" b="1" dirty="0" smtClean="0"/>
              <a:t>Peter’s association with those to whom he addressed the letter</a:t>
            </a:r>
            <a:endParaRPr lang="en-US" b="1" dirty="0" smtClean="0"/>
          </a:p>
          <a:p>
            <a:pPr lvl="2"/>
            <a:r>
              <a:rPr lang="en-US" sz="2800" b="1" dirty="0" smtClean="0"/>
              <a:t>10/12 unaccounted for years</a:t>
            </a:r>
          </a:p>
          <a:p>
            <a:pPr lvl="2"/>
            <a:r>
              <a:rPr lang="en-US" sz="2800" b="1" dirty="0" smtClean="0"/>
              <a:t>He could have come to know these Christians through his close association with Mark &amp; Silas</a:t>
            </a:r>
            <a:endParaRPr lang="en-US" sz="2800" b="1" dirty="0" smtClean="0"/>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486400"/>
          </a:xfrm>
        </p:spPr>
        <p:txBody>
          <a:bodyPr/>
          <a:lstStyle/>
          <a:p>
            <a:r>
              <a:rPr lang="en-US" b="1" i="1" dirty="0" smtClean="0">
                <a:solidFill>
                  <a:srgbClr val="C00000"/>
                </a:solidFill>
              </a:rPr>
              <a:t>Objections</a:t>
            </a:r>
            <a:r>
              <a:rPr lang="en-US" b="1" dirty="0" smtClean="0">
                <a:solidFill>
                  <a:srgbClr val="C00000"/>
                </a:solidFill>
              </a:rPr>
              <a:t> </a:t>
            </a:r>
            <a:r>
              <a:rPr lang="en-US" b="1" dirty="0" smtClean="0"/>
              <a:t>raised to Peter as author:</a:t>
            </a:r>
          </a:p>
          <a:p>
            <a:pPr lvl="1"/>
            <a:r>
              <a:rPr lang="en-US" b="1" dirty="0" smtClean="0"/>
              <a:t>“In conclusion, the objections to authorship by Peter remain unpersuasive. There is no compelling evidence to keep us from accepting what the early church universally believed and what the letter itself clearly states, that 1 Peter was written by Peter the apostle.”  </a:t>
            </a:r>
            <a:r>
              <a:rPr lang="en-US" b="1" dirty="0" err="1" smtClean="0">
                <a:solidFill>
                  <a:srgbClr val="C00000"/>
                </a:solidFill>
              </a:rPr>
              <a:t>Grudem</a:t>
            </a:r>
            <a:r>
              <a:rPr lang="en-US" b="1" dirty="0" smtClean="0">
                <a:solidFill>
                  <a:srgbClr val="C00000"/>
                </a:solidFill>
              </a:rPr>
              <a:t>, 33</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par>
                          <p:cTn id="10" fill="hold">
                            <p:stCondLst>
                              <p:cond delay="1000"/>
                            </p:stCondLst>
                            <p:childTnLst>
                              <p:par>
                                <p:cTn id="11" presetID="29" presetClass="entr" presetSubtype="0" fill="hold" grpId="0" nodeType="afterEffect">
                                  <p:stCondLst>
                                    <p:cond delay="50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162800" cy="1143000"/>
          </a:xfrm>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Peter                      </a:t>
            </a:r>
            <a:r>
              <a:rPr lang="en-US" sz="4000" b="1" dirty="0" smtClean="0">
                <a:latin typeface="Aharoni" pitchFamily="2" charset="-79"/>
                <a:cs typeface="Aharoni" pitchFamily="2" charset="-79"/>
              </a:rPr>
              <a:t>Place &amp; Date of Writing</a:t>
            </a:r>
            <a:endParaRPr lang="en-US" sz="4000" b="1" dirty="0">
              <a:latin typeface="Aharoni" pitchFamily="2" charset="-79"/>
              <a:cs typeface="Aharoni" pitchFamily="2" charset="-79"/>
            </a:endParaRPr>
          </a:p>
        </p:txBody>
      </p:sp>
      <p:sp>
        <p:nvSpPr>
          <p:cNvPr id="3" name="Content Placeholder 2"/>
          <p:cNvSpPr>
            <a:spLocks noGrp="1"/>
          </p:cNvSpPr>
          <p:nvPr>
            <p:ph idx="1"/>
          </p:nvPr>
        </p:nvSpPr>
        <p:spPr>
          <a:xfrm>
            <a:off x="1600200" y="1524000"/>
            <a:ext cx="7086600" cy="5257800"/>
          </a:xfrm>
        </p:spPr>
        <p:txBody>
          <a:bodyPr/>
          <a:lstStyle/>
          <a:p>
            <a:r>
              <a:rPr lang="en-US" b="1" i="1" dirty="0" smtClean="0">
                <a:solidFill>
                  <a:srgbClr val="C00000"/>
                </a:solidFill>
              </a:rPr>
              <a:t>Place:</a:t>
            </a:r>
          </a:p>
          <a:p>
            <a:pPr lvl="1"/>
            <a:r>
              <a:rPr lang="en-US" b="1" i="1" dirty="0" smtClean="0"/>
              <a:t>“She who is in </a:t>
            </a:r>
            <a:r>
              <a:rPr lang="en-US" b="1" i="1" dirty="0" smtClean="0">
                <a:solidFill>
                  <a:srgbClr val="C00000"/>
                </a:solidFill>
              </a:rPr>
              <a:t>Babylon</a:t>
            </a:r>
            <a:r>
              <a:rPr lang="en-US" b="1" i="1" dirty="0" smtClean="0"/>
              <a:t>, chosen together with you, sends you greetings, and so does my son, Mark.”</a:t>
            </a:r>
            <a:r>
              <a:rPr lang="en-US" b="1" dirty="0" smtClean="0"/>
              <a:t>   (1 Pet. 5:13)</a:t>
            </a:r>
          </a:p>
          <a:p>
            <a:pPr lvl="1"/>
            <a:r>
              <a:rPr lang="en-US" b="1" dirty="0" smtClean="0"/>
              <a:t>O.T. Babylon </a:t>
            </a:r>
          </a:p>
          <a:p>
            <a:pPr lvl="1"/>
            <a:r>
              <a:rPr lang="en-US" b="1" dirty="0" smtClean="0"/>
              <a:t>Babylon near Memphis in Egypt</a:t>
            </a:r>
          </a:p>
          <a:p>
            <a:pPr lvl="1"/>
            <a:r>
              <a:rPr lang="en-US" b="1" dirty="0" smtClean="0"/>
              <a:t>A pseudonym for Rome</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29" presetClass="entr" presetSubtype="0" fill="hold" grpId="0" nodeType="afterEffect">
                                  <p:stCondLst>
                                    <p:cond delay="50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9"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2" dur="1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9"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9"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6" dur="1000"/>
                                        <p:tgtEl>
                                          <p:spTgt spid="3">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9" presetClass="entr" presetSubtype="0"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 calcmode="lin" valueType="num">
                                      <p:cBhvr>
                                        <p:cTn id="41"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4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162800" cy="1143000"/>
          </a:xfrm>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Peter                      </a:t>
            </a:r>
            <a:r>
              <a:rPr lang="en-US" sz="4000" b="1" dirty="0" smtClean="0">
                <a:latin typeface="Aharoni" pitchFamily="2" charset="-79"/>
                <a:cs typeface="Aharoni" pitchFamily="2" charset="-79"/>
              </a:rPr>
              <a:t>Place &amp; Date of Writing</a:t>
            </a:r>
            <a:endParaRPr lang="en-US" sz="4000" b="1" dirty="0">
              <a:latin typeface="Aharoni" pitchFamily="2" charset="-79"/>
              <a:cs typeface="Aharoni" pitchFamily="2" charset="-79"/>
            </a:endParaRPr>
          </a:p>
        </p:txBody>
      </p:sp>
      <p:sp>
        <p:nvSpPr>
          <p:cNvPr id="3" name="Content Placeholder 2"/>
          <p:cNvSpPr>
            <a:spLocks noGrp="1"/>
          </p:cNvSpPr>
          <p:nvPr>
            <p:ph idx="1"/>
          </p:nvPr>
        </p:nvSpPr>
        <p:spPr>
          <a:xfrm>
            <a:off x="1600200" y="1524000"/>
            <a:ext cx="7086600" cy="5257800"/>
          </a:xfrm>
        </p:spPr>
        <p:txBody>
          <a:bodyPr/>
          <a:lstStyle/>
          <a:p>
            <a:r>
              <a:rPr lang="en-US" b="1" i="1" dirty="0" smtClean="0">
                <a:solidFill>
                  <a:srgbClr val="C00000"/>
                </a:solidFill>
              </a:rPr>
              <a:t>Place:</a:t>
            </a:r>
          </a:p>
          <a:p>
            <a:pPr lvl="1"/>
            <a:r>
              <a:rPr lang="en-US" b="1" i="1" dirty="0" smtClean="0"/>
              <a:t>“She who is in </a:t>
            </a:r>
            <a:r>
              <a:rPr lang="en-US" b="1" i="1" dirty="0" smtClean="0">
                <a:solidFill>
                  <a:srgbClr val="C00000"/>
                </a:solidFill>
              </a:rPr>
              <a:t>Babylon</a:t>
            </a:r>
            <a:r>
              <a:rPr lang="en-US" b="1" i="1" dirty="0" smtClean="0"/>
              <a:t>, chosen together with you, sends you greetings, and so does my son, Mark.”</a:t>
            </a:r>
            <a:r>
              <a:rPr lang="en-US" b="1" dirty="0" smtClean="0"/>
              <a:t>   (1 Pet. 5:13)</a:t>
            </a:r>
          </a:p>
          <a:p>
            <a:pPr lvl="1"/>
            <a:r>
              <a:rPr lang="en-US" b="1" dirty="0" smtClean="0"/>
              <a:t>O.T. Babylon </a:t>
            </a:r>
          </a:p>
          <a:p>
            <a:pPr lvl="1"/>
            <a:r>
              <a:rPr lang="en-US" b="1" dirty="0" smtClean="0"/>
              <a:t>Babylon near Memphis in Egypt</a:t>
            </a:r>
          </a:p>
          <a:p>
            <a:pPr lvl="1"/>
            <a:r>
              <a:rPr lang="en-US" b="1" dirty="0" smtClean="0"/>
              <a:t>A pseudonym for Rome</a:t>
            </a:r>
          </a:p>
        </p:txBody>
      </p:sp>
      <p:sp>
        <p:nvSpPr>
          <p:cNvPr id="4" name="Oval 3"/>
          <p:cNvSpPr/>
          <p:nvPr/>
        </p:nvSpPr>
        <p:spPr>
          <a:xfrm>
            <a:off x="2209800" y="4724400"/>
            <a:ext cx="4495800" cy="914400"/>
          </a:xfrm>
          <a:prstGeom prst="ellipse">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2774" name="Picture 6" descr="http://eteamz.active.com/westvalleygirlssoftball/images/questionmark.gif"/>
          <p:cNvPicPr>
            <a:picLocks noChangeAspect="1" noChangeArrowheads="1"/>
          </p:cNvPicPr>
          <p:nvPr/>
        </p:nvPicPr>
        <p:blipFill>
          <a:blip r:embed="rId3"/>
          <a:srcRect/>
          <a:stretch>
            <a:fillRect/>
          </a:stretch>
        </p:blipFill>
        <p:spPr bwMode="auto">
          <a:xfrm>
            <a:off x="3276600" y="2057400"/>
            <a:ext cx="3581400" cy="3904721"/>
          </a:xfrm>
          <a:prstGeom prst="rect">
            <a:avLst/>
          </a:prstGeom>
          <a:noFill/>
          <a:ln w="57150">
            <a:solidFill>
              <a:srgbClr val="C00000"/>
            </a:solidFill>
          </a:ln>
        </p:spPr>
      </p:pic>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2774"/>
                                        </p:tgtEl>
                                        <p:attrNameLst>
                                          <p:attrName>style.visibility</p:attrName>
                                        </p:attrNameLst>
                                      </p:cBhvr>
                                      <p:to>
                                        <p:strVal val="visible"/>
                                      </p:to>
                                    </p:set>
                                    <p:anim calcmode="lin" valueType="num">
                                      <p:cBhvr>
                                        <p:cTn id="7" dur="1000" fill="hold"/>
                                        <p:tgtEl>
                                          <p:spTgt spid="32774"/>
                                        </p:tgtEl>
                                        <p:attrNameLst>
                                          <p:attrName>ppt_w</p:attrName>
                                        </p:attrNameLst>
                                      </p:cBhvr>
                                      <p:tavLst>
                                        <p:tav tm="0">
                                          <p:val>
                                            <p:strVal val="#ppt_w+.3"/>
                                          </p:val>
                                        </p:tav>
                                        <p:tav tm="100000">
                                          <p:val>
                                            <p:strVal val="#ppt_w"/>
                                          </p:val>
                                        </p:tav>
                                      </p:tavLst>
                                    </p:anim>
                                    <p:anim calcmode="lin" valueType="num">
                                      <p:cBhvr>
                                        <p:cTn id="8" dur="1000" fill="hold"/>
                                        <p:tgtEl>
                                          <p:spTgt spid="32774"/>
                                        </p:tgtEl>
                                        <p:attrNameLst>
                                          <p:attrName>ppt_h</p:attrName>
                                        </p:attrNameLst>
                                      </p:cBhvr>
                                      <p:tavLst>
                                        <p:tav tm="0">
                                          <p:val>
                                            <p:strVal val="#ppt_h"/>
                                          </p:val>
                                        </p:tav>
                                        <p:tav tm="100000">
                                          <p:val>
                                            <p:strVal val="#ppt_h"/>
                                          </p:val>
                                        </p:tav>
                                      </p:tavLst>
                                    </p:anim>
                                    <p:animEffect transition="in" filter="fade">
                                      <p:cBhvr>
                                        <p:cTn id="9" dur="1000"/>
                                        <p:tgtEl>
                                          <p:spTgt spid="327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162800" cy="1143000"/>
          </a:xfrm>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Peter                      </a:t>
            </a:r>
            <a:r>
              <a:rPr lang="en-US" sz="4000" b="1" dirty="0" smtClean="0">
                <a:latin typeface="Aharoni" pitchFamily="2" charset="-79"/>
                <a:cs typeface="Aharoni" pitchFamily="2" charset="-79"/>
              </a:rPr>
              <a:t>Place &amp; Date of Writing</a:t>
            </a:r>
            <a:endParaRPr lang="en-US" sz="4000" b="1" dirty="0">
              <a:latin typeface="Aharoni" pitchFamily="2" charset="-79"/>
              <a:cs typeface="Aharoni" pitchFamily="2" charset="-79"/>
            </a:endParaRPr>
          </a:p>
        </p:txBody>
      </p:sp>
      <p:sp>
        <p:nvSpPr>
          <p:cNvPr id="3" name="Content Placeholder 2"/>
          <p:cNvSpPr>
            <a:spLocks noGrp="1"/>
          </p:cNvSpPr>
          <p:nvPr>
            <p:ph idx="1"/>
          </p:nvPr>
        </p:nvSpPr>
        <p:spPr>
          <a:xfrm>
            <a:off x="1600200" y="1524000"/>
            <a:ext cx="7086600" cy="5257800"/>
          </a:xfrm>
        </p:spPr>
        <p:txBody>
          <a:bodyPr/>
          <a:lstStyle/>
          <a:p>
            <a:r>
              <a:rPr lang="en-US" b="1" i="1" dirty="0" smtClean="0">
                <a:solidFill>
                  <a:srgbClr val="C00000"/>
                </a:solidFill>
              </a:rPr>
              <a:t>Date:</a:t>
            </a:r>
          </a:p>
          <a:p>
            <a:pPr lvl="1"/>
            <a:r>
              <a:rPr lang="en-US" sz="3600" b="1" dirty="0" smtClean="0"/>
              <a:t>AD </a:t>
            </a:r>
            <a:r>
              <a:rPr lang="en-US" sz="3600" b="1" dirty="0" smtClean="0"/>
              <a:t>64-68</a:t>
            </a:r>
            <a:endParaRPr lang="en-US" sz="3600" b="1" dirty="0" smtClean="0"/>
          </a:p>
          <a:p>
            <a:pPr lvl="1"/>
            <a:r>
              <a:rPr lang="en-US" sz="3600" b="1" dirty="0" smtClean="0"/>
              <a:t>AD 62-64  </a:t>
            </a:r>
            <a:r>
              <a:rPr lang="en-US" b="1" dirty="0" err="1" smtClean="0">
                <a:solidFill>
                  <a:srgbClr val="C00000"/>
                </a:solidFill>
              </a:rPr>
              <a:t>Grudem</a:t>
            </a:r>
            <a:r>
              <a:rPr lang="en-US" b="1" dirty="0" smtClean="0">
                <a:solidFill>
                  <a:srgbClr val="C00000"/>
                </a:solidFill>
              </a:rPr>
              <a:t>, 36,37</a:t>
            </a:r>
          </a:p>
          <a:p>
            <a:pPr lvl="1"/>
            <a:r>
              <a:rPr lang="en-US" sz="3200" b="1" dirty="0" smtClean="0"/>
              <a:t>“One would like to be more sure of the date, but given the date we have available, one cannot be more precise than this.”  </a:t>
            </a:r>
            <a:r>
              <a:rPr lang="en-US" b="1" dirty="0" err="1" smtClean="0">
                <a:solidFill>
                  <a:srgbClr val="C00000"/>
                </a:solidFill>
              </a:rPr>
              <a:t>Davids</a:t>
            </a:r>
            <a:r>
              <a:rPr lang="en-US" b="1" dirty="0" smtClean="0">
                <a:solidFill>
                  <a:srgbClr val="C00000"/>
                </a:solidFill>
              </a:rPr>
              <a:t>, 11</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par>
                                <p:cTn id="17" presetID="29"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162800" cy="1143000"/>
          </a:xfrm>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a:t>
            </a:r>
            <a:r>
              <a:rPr lang="en-US" sz="4800" b="1" dirty="0" smtClean="0">
                <a:latin typeface="Aharoni" pitchFamily="2" charset="-79"/>
                <a:cs typeface="Aharoni" pitchFamily="2" charset="-79"/>
              </a:rPr>
              <a:t>Peter – Recipients</a:t>
            </a:r>
            <a:endParaRPr lang="en-US" sz="4000" b="1" dirty="0">
              <a:latin typeface="Aharoni" pitchFamily="2" charset="-79"/>
              <a:cs typeface="Aharoni" pitchFamily="2" charset="-79"/>
            </a:endParaRPr>
          </a:p>
        </p:txBody>
      </p:sp>
      <p:sp>
        <p:nvSpPr>
          <p:cNvPr id="3" name="Content Placeholder 2"/>
          <p:cNvSpPr>
            <a:spLocks noGrp="1"/>
          </p:cNvSpPr>
          <p:nvPr>
            <p:ph idx="1"/>
          </p:nvPr>
        </p:nvSpPr>
        <p:spPr>
          <a:xfrm>
            <a:off x="1600200" y="1524000"/>
            <a:ext cx="7086600" cy="5257800"/>
          </a:xfrm>
        </p:spPr>
        <p:txBody>
          <a:bodyPr/>
          <a:lstStyle/>
          <a:p>
            <a:r>
              <a:rPr lang="en-US" b="1" i="1" dirty="0" smtClean="0">
                <a:solidFill>
                  <a:srgbClr val="C00000"/>
                </a:solidFill>
              </a:rPr>
              <a:t>Recipients:</a:t>
            </a:r>
          </a:p>
          <a:p>
            <a:pPr lvl="1"/>
            <a:r>
              <a:rPr lang="en-US" b="1" i="1" dirty="0" smtClean="0"/>
              <a:t>“To those who reside as aliens, scattered throughout Pontus, Galatia, Cappadocia, Asia, and Bithynia, who are chosen.”</a:t>
            </a:r>
            <a:r>
              <a:rPr lang="en-US" b="1" dirty="0" smtClean="0"/>
              <a:t>   (1:1)</a:t>
            </a:r>
          </a:p>
          <a:p>
            <a:pPr lvl="1"/>
            <a:endParaRPr lang="en-US" b="1" dirty="0" smtClean="0"/>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29" presetClass="entr" presetSubtype="0" fill="hold" grpId="0" nodeType="afterEffect">
                                  <p:stCondLst>
                                    <p:cond delay="50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9"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1200" y="685800"/>
            <a:ext cx="6477000" cy="2917825"/>
          </a:xfrm>
        </p:spPr>
        <p:txBody>
          <a:bodyPr/>
          <a:lstStyle/>
          <a:p>
            <a:r>
              <a:rPr lang="en-US" b="1" dirty="0" smtClean="0">
                <a:latin typeface="Aharoni" pitchFamily="2" charset="-79"/>
                <a:cs typeface="Aharoni" pitchFamily="2" charset="-79"/>
              </a:rPr>
              <a:t>Introduction to    1 &amp; 2 Peter</a:t>
            </a:r>
            <a:endParaRPr lang="en-US" b="1" dirty="0">
              <a:latin typeface="Aharoni" pitchFamily="2" charset="-79"/>
              <a:cs typeface="Aharoni" pitchFamily="2" charset="-79"/>
            </a:endParaRPr>
          </a:p>
        </p:txBody>
      </p:sp>
      <p:sp>
        <p:nvSpPr>
          <p:cNvPr id="3" name="Subtitle 2"/>
          <p:cNvSpPr>
            <a:spLocks noGrp="1"/>
          </p:cNvSpPr>
          <p:nvPr>
            <p:ph type="subTitle" idx="1"/>
          </p:nvPr>
        </p:nvSpPr>
        <p:spPr>
          <a:xfrm>
            <a:off x="2743200" y="3810000"/>
            <a:ext cx="5715000" cy="2057400"/>
          </a:xfrm>
        </p:spPr>
        <p:txBody>
          <a:bodyPr/>
          <a:lstStyle/>
          <a:p>
            <a:r>
              <a:rPr lang="en-US" sz="4000" b="1" dirty="0" smtClean="0"/>
              <a:t>SITS Conference</a:t>
            </a:r>
          </a:p>
          <a:p>
            <a:r>
              <a:rPr lang="en-US" b="1" dirty="0" smtClean="0"/>
              <a:t>Johnson City, Tennessee</a:t>
            </a:r>
          </a:p>
          <a:p>
            <a:r>
              <a:rPr lang="en-US" b="1" dirty="0" smtClean="0"/>
              <a:t>February, 2008</a:t>
            </a:r>
            <a:endParaRPr lang="en-US" b="1" dirty="0"/>
          </a:p>
        </p:txBody>
      </p:sp>
    </p:spTree>
  </p:cSld>
  <p:clrMapOvr>
    <a:masterClrMapping/>
  </p:clrMapOvr>
  <p:transition spd="slow">
    <p:zo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20" name="Picture 4" descr="http://z.about.com/d/ancienthistory/1/0/d/5/asiaminor2.gif"/>
          <p:cNvPicPr>
            <a:picLocks noChangeAspect="1" noChangeArrowheads="1"/>
          </p:cNvPicPr>
          <p:nvPr/>
        </p:nvPicPr>
        <p:blipFill>
          <a:blip r:embed="rId3"/>
          <a:srcRect/>
          <a:stretch>
            <a:fillRect/>
          </a:stretch>
        </p:blipFill>
        <p:spPr bwMode="auto">
          <a:xfrm>
            <a:off x="1524000" y="304800"/>
            <a:ext cx="7505700" cy="3810000"/>
          </a:xfrm>
          <a:prstGeom prst="rect">
            <a:avLst/>
          </a:prstGeom>
          <a:noFill/>
        </p:spPr>
      </p:pic>
      <p:sp>
        <p:nvSpPr>
          <p:cNvPr id="7" name="TextBox 6"/>
          <p:cNvSpPr txBox="1"/>
          <p:nvPr/>
        </p:nvSpPr>
        <p:spPr>
          <a:xfrm>
            <a:off x="1893697" y="4419600"/>
            <a:ext cx="6716903" cy="1815882"/>
          </a:xfrm>
          <a:prstGeom prst="rect">
            <a:avLst/>
          </a:prstGeom>
          <a:noFill/>
        </p:spPr>
        <p:txBody>
          <a:bodyPr wrap="none" rtlCol="0">
            <a:spAutoFit/>
          </a:bodyPr>
          <a:lstStyle/>
          <a:p>
            <a:r>
              <a:rPr lang="en-US" sz="2800" b="1" i="1" dirty="0" smtClean="0"/>
              <a:t>“To those who reside as aliens, </a:t>
            </a:r>
          </a:p>
          <a:p>
            <a:r>
              <a:rPr lang="en-US" sz="2800" b="1" i="1" dirty="0" smtClean="0"/>
              <a:t>scattered throughout Pontus, Galatia, </a:t>
            </a:r>
          </a:p>
          <a:p>
            <a:r>
              <a:rPr lang="en-US" sz="2800" b="1" i="1" dirty="0" smtClean="0"/>
              <a:t>Cappadocia, Asia, and Bithynia, </a:t>
            </a:r>
          </a:p>
          <a:p>
            <a:r>
              <a:rPr lang="en-US" sz="2800" b="1" i="1" dirty="0" smtClean="0"/>
              <a:t>who are chosen.”</a:t>
            </a:r>
            <a:endParaRPr lang="en-US" sz="2800" dirty="0"/>
          </a:p>
        </p:txBody>
      </p:sp>
    </p:spTree>
  </p:cSld>
  <p:clrMapOvr>
    <a:masterClrMapping/>
  </p:clrMapOvr>
  <p:transition spd="slow">
    <p:zo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162800" cy="1143000"/>
          </a:xfrm>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a:t>
            </a:r>
            <a:r>
              <a:rPr lang="en-US" sz="4800" b="1" dirty="0" smtClean="0">
                <a:latin typeface="Aharoni" pitchFamily="2" charset="-79"/>
                <a:cs typeface="Aharoni" pitchFamily="2" charset="-79"/>
              </a:rPr>
              <a:t>Peter – Recipients</a:t>
            </a:r>
            <a:endParaRPr lang="en-US" sz="4000" b="1" dirty="0">
              <a:latin typeface="Aharoni" pitchFamily="2" charset="-79"/>
              <a:cs typeface="Aharoni" pitchFamily="2" charset="-79"/>
            </a:endParaRPr>
          </a:p>
        </p:txBody>
      </p:sp>
      <p:sp>
        <p:nvSpPr>
          <p:cNvPr id="3" name="Content Placeholder 2"/>
          <p:cNvSpPr>
            <a:spLocks noGrp="1"/>
          </p:cNvSpPr>
          <p:nvPr>
            <p:ph idx="1"/>
          </p:nvPr>
        </p:nvSpPr>
        <p:spPr>
          <a:xfrm>
            <a:off x="1600200" y="1524000"/>
            <a:ext cx="7086600" cy="5257800"/>
          </a:xfrm>
        </p:spPr>
        <p:txBody>
          <a:bodyPr/>
          <a:lstStyle/>
          <a:p>
            <a:r>
              <a:rPr lang="en-US" b="1" i="1" dirty="0" smtClean="0">
                <a:solidFill>
                  <a:srgbClr val="C00000"/>
                </a:solidFill>
              </a:rPr>
              <a:t>Recipients:</a:t>
            </a:r>
          </a:p>
          <a:p>
            <a:pPr lvl="1"/>
            <a:r>
              <a:rPr lang="en-US" b="1" i="1" dirty="0" smtClean="0"/>
              <a:t>“To those who reside as aliens, scattered throughout Pontus, Galatia, Cappadocia, Asia, and Bithynia, who are chosen.”</a:t>
            </a:r>
            <a:r>
              <a:rPr lang="en-US" b="1" dirty="0" smtClean="0"/>
              <a:t>   (1:1)</a:t>
            </a:r>
          </a:p>
          <a:p>
            <a:pPr lvl="1"/>
            <a:r>
              <a:rPr lang="en-US" b="1" dirty="0" smtClean="0"/>
              <a:t>Jews, Gentiles, or both?</a:t>
            </a:r>
          </a:p>
          <a:p>
            <a:pPr lvl="1"/>
            <a:r>
              <a:rPr lang="en-US" b="1" dirty="0" smtClean="0"/>
              <a:t>“The readers are therefore best thought to be a mixed congregation of Jewish and Gentile Christians.”  </a:t>
            </a:r>
            <a:r>
              <a:rPr lang="en-US" b="1" dirty="0" err="1" smtClean="0">
                <a:solidFill>
                  <a:srgbClr val="C00000"/>
                </a:solidFill>
              </a:rPr>
              <a:t>Grudem</a:t>
            </a:r>
            <a:r>
              <a:rPr lang="en-US" b="1" dirty="0" smtClean="0">
                <a:solidFill>
                  <a:srgbClr val="C00000"/>
                </a:solidFill>
              </a:rPr>
              <a:t>, 38</a:t>
            </a:r>
          </a:p>
          <a:p>
            <a:pPr lvl="1"/>
            <a:endParaRPr lang="en-US" b="1" dirty="0" smtClean="0"/>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par>
                                <p:cTn id="15" presetID="29"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18"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9" presetClass="entr" presetSubtype="0"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5"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162800" cy="1143000"/>
          </a:xfrm>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a:t>
            </a:r>
            <a:r>
              <a:rPr lang="en-US" sz="4800" b="1" dirty="0" smtClean="0">
                <a:latin typeface="Aharoni" pitchFamily="2" charset="-79"/>
                <a:cs typeface="Aharoni" pitchFamily="2" charset="-79"/>
              </a:rPr>
              <a:t>Peter</a:t>
            </a:r>
            <a:endParaRPr lang="en-US" sz="4000" b="1" dirty="0">
              <a:latin typeface="Aharoni" pitchFamily="2" charset="-79"/>
              <a:cs typeface="Aharoni" pitchFamily="2" charset="-79"/>
            </a:endParaRPr>
          </a:p>
        </p:txBody>
      </p:sp>
      <p:sp>
        <p:nvSpPr>
          <p:cNvPr id="3" name="Content Placeholder 2"/>
          <p:cNvSpPr>
            <a:spLocks noGrp="1"/>
          </p:cNvSpPr>
          <p:nvPr>
            <p:ph idx="1"/>
          </p:nvPr>
        </p:nvSpPr>
        <p:spPr>
          <a:xfrm>
            <a:off x="1600200" y="1524000"/>
            <a:ext cx="7086600" cy="5257800"/>
          </a:xfrm>
        </p:spPr>
        <p:txBody>
          <a:bodyPr/>
          <a:lstStyle/>
          <a:p>
            <a:r>
              <a:rPr lang="en-US" b="1" i="1" dirty="0" smtClean="0">
                <a:solidFill>
                  <a:srgbClr val="C00000"/>
                </a:solidFill>
              </a:rPr>
              <a:t>Purpose &amp; Message:</a:t>
            </a:r>
          </a:p>
          <a:p>
            <a:pPr lvl="1"/>
            <a:r>
              <a:rPr lang="en-US" b="1" dirty="0" smtClean="0"/>
              <a:t>The idea of </a:t>
            </a:r>
            <a:r>
              <a:rPr lang="en-US" b="1" i="1" dirty="0" smtClean="0"/>
              <a:t>“suffering”</a:t>
            </a:r>
            <a:r>
              <a:rPr lang="en-US" b="1" dirty="0" smtClean="0"/>
              <a:t> at least </a:t>
            </a:r>
            <a:r>
              <a:rPr lang="en-US" b="1" u="sng" dirty="0" smtClean="0"/>
              <a:t>26</a:t>
            </a:r>
            <a:r>
              <a:rPr lang="en-US" b="1" dirty="0" smtClean="0"/>
              <a:t> </a:t>
            </a:r>
            <a:r>
              <a:rPr lang="en-US" b="1" dirty="0" smtClean="0"/>
              <a:t>times</a:t>
            </a:r>
          </a:p>
          <a:p>
            <a:pPr lvl="1"/>
            <a:r>
              <a:rPr lang="en-US" b="1" dirty="0" smtClean="0"/>
              <a:t>Peter writes to encourage these saints who are suffering in the midst of persecution, whether it was just beginning or if it had been going on for some time.</a:t>
            </a:r>
            <a:endParaRPr lang="en-US" b="1" dirty="0" smtClean="0"/>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162800" cy="1143000"/>
          </a:xfrm>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a:t>
            </a:r>
            <a:r>
              <a:rPr lang="en-US" sz="4800" b="1" dirty="0" smtClean="0">
                <a:latin typeface="Aharoni" pitchFamily="2" charset="-79"/>
                <a:cs typeface="Aharoni" pitchFamily="2" charset="-79"/>
              </a:rPr>
              <a:t>Peter</a:t>
            </a:r>
            <a:endParaRPr lang="en-US" sz="4000" b="1" dirty="0">
              <a:latin typeface="Aharoni" pitchFamily="2" charset="-79"/>
              <a:cs typeface="Aharoni" pitchFamily="2" charset="-79"/>
            </a:endParaRPr>
          </a:p>
        </p:txBody>
      </p:sp>
      <p:sp>
        <p:nvSpPr>
          <p:cNvPr id="3" name="Content Placeholder 2"/>
          <p:cNvSpPr>
            <a:spLocks noGrp="1"/>
          </p:cNvSpPr>
          <p:nvPr>
            <p:ph idx="1"/>
          </p:nvPr>
        </p:nvSpPr>
        <p:spPr>
          <a:xfrm>
            <a:off x="1600200" y="1295400"/>
            <a:ext cx="7086600" cy="5257800"/>
          </a:xfrm>
        </p:spPr>
        <p:txBody>
          <a:bodyPr/>
          <a:lstStyle/>
          <a:p>
            <a:r>
              <a:rPr lang="en-US" b="1" i="1" dirty="0" smtClean="0">
                <a:solidFill>
                  <a:srgbClr val="C00000"/>
                </a:solidFill>
              </a:rPr>
              <a:t>Purpose &amp; Message:</a:t>
            </a:r>
          </a:p>
          <a:p>
            <a:pPr lvl="1"/>
            <a:r>
              <a:rPr lang="en-US" b="1" dirty="0" smtClean="0"/>
              <a:t>“It </a:t>
            </a:r>
            <a:r>
              <a:rPr lang="en-US" b="1" dirty="0" smtClean="0"/>
              <a:t>is apparent from the epistle that Christians in Asia Minor had experienced persecution (1:6), and more suffering was one the way (4:12-19). Throughout the epistle Peter encourages them to remain steadfast (1:13; 4:16; 5:8,9). He reminds them of their blessings and duties that are incumbent upon them as God’s ‘elect’ (1:2), ‘His own special people’ (2:9). (Copeland)</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029200"/>
          </a:xfrm>
        </p:spPr>
        <p:txBody>
          <a:bodyPr/>
          <a:lstStyle/>
          <a:p>
            <a:pPr marL="342900" lvl="2" indent="-342900"/>
            <a:r>
              <a:rPr lang="en-US" sz="2800" b="1" dirty="0" smtClean="0"/>
              <a:t>“</a:t>
            </a:r>
            <a:r>
              <a:rPr lang="en-US" b="1" dirty="0" smtClean="0"/>
              <a:t>This epistle has had a very rough passage down through the centuries. Its entry into the Canon was precarious in the extreme.”  </a:t>
            </a:r>
            <a:r>
              <a:rPr lang="en-US" b="1" dirty="0" smtClean="0">
                <a:solidFill>
                  <a:srgbClr val="C00000"/>
                </a:solidFill>
              </a:rPr>
              <a:t>Green, 13</a:t>
            </a:r>
            <a:endParaRPr lang="en-US" sz="2800" b="1" dirty="0" smtClean="0">
              <a:solidFill>
                <a:srgbClr val="C00000"/>
              </a:solidFill>
            </a:endParaRPr>
          </a:p>
          <a:p>
            <a:pPr marL="342900" lvl="2" indent="-342900"/>
            <a:r>
              <a:rPr lang="en-US" b="1" dirty="0" smtClean="0"/>
              <a:t>“Scarcely anyone nowadays doubts that 2 Peter is pseudonymous”  </a:t>
            </a:r>
            <a:r>
              <a:rPr lang="en-US" b="1" dirty="0" smtClean="0">
                <a:solidFill>
                  <a:srgbClr val="C00000"/>
                </a:solidFill>
              </a:rPr>
              <a:t>Kelly, 235</a:t>
            </a:r>
          </a:p>
          <a:p>
            <a:pPr marL="342900" lvl="2" indent="-342900"/>
            <a:r>
              <a:rPr lang="en-US" b="1" dirty="0" smtClean="0"/>
              <a:t>2 Peter “was not written by the author of 1 Peter”  </a:t>
            </a:r>
            <a:r>
              <a:rPr lang="en-US" b="1" dirty="0" smtClean="0">
                <a:solidFill>
                  <a:srgbClr val="C00000"/>
                </a:solidFill>
              </a:rPr>
              <a:t>Mayor, </a:t>
            </a:r>
            <a:r>
              <a:rPr lang="en-US" b="1" dirty="0" err="1" smtClean="0">
                <a:solidFill>
                  <a:srgbClr val="C00000"/>
                </a:solidFill>
              </a:rPr>
              <a:t>cxxiv</a:t>
            </a:r>
            <a:endParaRPr lang="en-US" b="1" dirty="0" smtClean="0">
              <a:solidFill>
                <a:srgbClr val="C00000"/>
              </a:solidFill>
            </a:endParaRPr>
          </a:p>
          <a:p>
            <a:pPr marL="342900" lvl="2" indent="-342900"/>
            <a:r>
              <a:rPr lang="en-US" b="1" dirty="0" smtClean="0"/>
              <a:t>“The language alone makes it improbable that Peter could have written 2 Peter”        </a:t>
            </a:r>
            <a:r>
              <a:rPr lang="en-US" b="1" dirty="0" err="1" smtClean="0">
                <a:solidFill>
                  <a:srgbClr val="C00000"/>
                </a:solidFill>
              </a:rPr>
              <a:t>Bauckham</a:t>
            </a:r>
            <a:r>
              <a:rPr lang="en-US" b="1" dirty="0" smtClean="0">
                <a:solidFill>
                  <a:srgbClr val="C00000"/>
                </a:solidFill>
              </a:rPr>
              <a:t>, 158-159</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029200"/>
          </a:xfrm>
        </p:spPr>
        <p:txBody>
          <a:bodyPr/>
          <a:lstStyle/>
          <a:p>
            <a:pPr marL="342900" lvl="2" indent="-342900"/>
            <a:r>
              <a:rPr lang="en-US" b="1" dirty="0" smtClean="0"/>
              <a:t>“As to the writings of Peter, one of his epistles called the first is acknowledged as genuine. For this was anciently used by the ancient fathers in their writings, as an undoubted work of the apostle. The second </a:t>
            </a:r>
            <a:r>
              <a:rPr lang="en-US" b="1" dirty="0" err="1" smtClean="0"/>
              <a:t>Petrine</a:t>
            </a:r>
            <a:r>
              <a:rPr lang="en-US" b="1" dirty="0" smtClean="0"/>
              <a:t> epistle we have been taught to regard as </a:t>
            </a:r>
            <a:r>
              <a:rPr lang="en-US" b="1" dirty="0" err="1" smtClean="0"/>
              <a:t>uncanonical</a:t>
            </a:r>
            <a:r>
              <a:rPr lang="en-US" b="1" dirty="0" smtClean="0"/>
              <a:t>, though many have thought it valuable and have honored it with a place among the other Scriptures .... These then are the works attributed to Peter, of which I acknowledge only one as genuine and recognized by the early Fathers.”  (Eusebius, 83 [Book III, </a:t>
            </a:r>
            <a:r>
              <a:rPr lang="en-US" b="1" dirty="0" err="1" smtClean="0"/>
              <a:t>ch</a:t>
            </a:r>
            <a:r>
              <a:rPr lang="en-US" b="1" dirty="0" smtClean="0"/>
              <a:t>. 3])</a:t>
            </a:r>
            <a:endParaRPr lang="en-US" b="1" dirty="0" smtClean="0">
              <a:solidFill>
                <a:srgbClr val="C00000"/>
              </a:solidFill>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029200"/>
          </a:xfrm>
        </p:spPr>
        <p:txBody>
          <a:bodyPr/>
          <a:lstStyle/>
          <a:p>
            <a:pPr marL="342900" lvl="2" indent="-342900"/>
            <a:r>
              <a:rPr lang="en-US" sz="3200" b="1" i="1" dirty="0" smtClean="0">
                <a:solidFill>
                  <a:srgbClr val="C00000"/>
                </a:solidFill>
              </a:rPr>
              <a:t>Internal</a:t>
            </a:r>
            <a:r>
              <a:rPr lang="en-US" sz="3200" b="1" dirty="0" smtClean="0">
                <a:solidFill>
                  <a:srgbClr val="C00000"/>
                </a:solidFill>
              </a:rPr>
              <a:t> </a:t>
            </a:r>
            <a:r>
              <a:rPr lang="en-US" sz="3200" b="1" dirty="0" smtClean="0"/>
              <a:t>arguments in favor of Peter as author:</a:t>
            </a:r>
          </a:p>
          <a:p>
            <a:pPr marL="800100" lvl="3" indent="-342900"/>
            <a:r>
              <a:rPr lang="en-US" sz="2800" b="1" dirty="0" smtClean="0"/>
              <a:t>He claims to be the author</a:t>
            </a:r>
          </a:p>
          <a:p>
            <a:pPr marL="1257300" lvl="4" indent="-342900"/>
            <a:r>
              <a:rPr lang="en-US" sz="2800" b="1" dirty="0" smtClean="0"/>
              <a:t>Directly   (1:1)</a:t>
            </a:r>
          </a:p>
          <a:p>
            <a:pPr marL="1257300" lvl="4" indent="-342900"/>
            <a:r>
              <a:rPr lang="en-US" sz="2800" b="1" dirty="0" smtClean="0"/>
              <a:t>Indirectly   (3:1)</a:t>
            </a:r>
          </a:p>
          <a:p>
            <a:pPr lvl="1"/>
            <a:r>
              <a:rPr lang="en-US" b="1" dirty="0" smtClean="0"/>
              <a:t>Direct reference to what Jesus had told him about his death (1:14)</a:t>
            </a:r>
            <a:endParaRPr lang="en-US" sz="3200" b="1" dirty="0" smtClean="0"/>
          </a:p>
          <a:p>
            <a:pPr lvl="1"/>
            <a:r>
              <a:rPr lang="en-US" b="1" dirty="0" smtClean="0"/>
              <a:t>He claims to have been an </a:t>
            </a:r>
            <a:r>
              <a:rPr lang="en-US" b="1" i="1" dirty="0" smtClean="0"/>
              <a:t>“eye-witness”   </a:t>
            </a:r>
            <a:r>
              <a:rPr lang="en-US" b="1" dirty="0" smtClean="0"/>
              <a:t>(1:16-18)</a:t>
            </a:r>
            <a:endParaRPr lang="en-US" sz="3200" b="1" dirty="0" smtClean="0"/>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par>
                                <p:cTn id="17" presetID="29"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2" end="2"/>
                                            </p:txEl>
                                          </p:spTgt>
                                        </p:tgtEl>
                                      </p:cBhvr>
                                    </p:animEffect>
                                  </p:childTnLst>
                                </p:cTn>
                              </p:par>
                              <p:par>
                                <p:cTn id="22" presetID="29"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5"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9"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2"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9" presetClass="entr" presetSubtype="0"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p:cTn id="38"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029200"/>
          </a:xfrm>
        </p:spPr>
        <p:txBody>
          <a:bodyPr/>
          <a:lstStyle/>
          <a:p>
            <a:pPr marL="342900" lvl="2" indent="-342900"/>
            <a:r>
              <a:rPr lang="en-US" sz="3200" b="1" dirty="0" smtClean="0"/>
              <a:t>Arguments </a:t>
            </a:r>
            <a:r>
              <a:rPr lang="en-US" sz="3200" b="1" i="1" dirty="0" smtClean="0">
                <a:solidFill>
                  <a:srgbClr val="C00000"/>
                </a:solidFill>
              </a:rPr>
              <a:t>against</a:t>
            </a:r>
            <a:r>
              <a:rPr lang="en-US" sz="3200" b="1" dirty="0" smtClean="0"/>
              <a:t> 2 Peter’s authenticity:</a:t>
            </a:r>
          </a:p>
        </p:txBody>
      </p:sp>
      <p:graphicFrame>
        <p:nvGraphicFramePr>
          <p:cNvPr id="5" name="Diagram 4"/>
          <p:cNvGraphicFramePr/>
          <p:nvPr/>
        </p:nvGraphicFramePr>
        <p:xfrm>
          <a:off x="2057400" y="25146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par>
                          <p:cTn id="10" fill="hold">
                            <p:stCondLst>
                              <p:cond delay="1000"/>
                            </p:stCondLst>
                            <p:childTnLst>
                              <p:par>
                                <p:cTn id="11" presetID="29" presetClass="entr" presetSubtype="0" fill="hold" grpId="0" nodeType="afterEffect">
                                  <p:stCondLst>
                                    <p:cond delay="50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ppt_x</p:attrName>
                                        </p:attrNameLst>
                                      </p:cBhvr>
                                      <p:tavLst>
                                        <p:tav tm="0">
                                          <p:val>
                                            <p:strVal val="#ppt_x-.2"/>
                                          </p:val>
                                        </p:tav>
                                        <p:tav tm="100000">
                                          <p:val>
                                            <p:strVal val="#ppt_x"/>
                                          </p:val>
                                        </p:tav>
                                      </p:tavLst>
                                    </p:anim>
                                    <p:anim calcmode="lin" valueType="num">
                                      <p:cBhvr>
                                        <p:cTn id="14"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1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5" grpId="0">
        <p:bldAsOne/>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029200"/>
          </a:xfrm>
        </p:spPr>
        <p:txBody>
          <a:bodyPr/>
          <a:lstStyle/>
          <a:p>
            <a:pPr marL="342900" lvl="2" indent="-342900"/>
            <a:r>
              <a:rPr lang="en-US" sz="3200" b="1" dirty="0" smtClean="0"/>
              <a:t>Poor attestation among the early “church fathers”?</a:t>
            </a:r>
          </a:p>
          <a:p>
            <a:pPr marL="800100" lvl="3" indent="-342900"/>
            <a:r>
              <a:rPr lang="en-US" sz="2800" b="1" dirty="0" smtClean="0"/>
              <a:t>Origen</a:t>
            </a:r>
          </a:p>
          <a:p>
            <a:pPr marL="800100" lvl="3" indent="-342900"/>
            <a:r>
              <a:rPr lang="en-US" sz="2800" b="1" dirty="0" smtClean="0"/>
              <a:t>Eusebius (c. 265-339)</a:t>
            </a:r>
          </a:p>
          <a:p>
            <a:pPr marL="800100" lvl="3" indent="-342900"/>
            <a:r>
              <a:rPr lang="en-US" sz="2800" b="1" dirty="0" smtClean="0"/>
              <a:t>Jerome</a:t>
            </a:r>
          </a:p>
          <a:p>
            <a:pPr marL="800100" lvl="3" indent="-342900"/>
            <a:r>
              <a:rPr lang="en-US" sz="2800" b="1" dirty="0" smtClean="0"/>
              <a:t>Athanasius</a:t>
            </a:r>
          </a:p>
          <a:p>
            <a:pPr marL="800100" lvl="3" indent="-342900"/>
            <a:r>
              <a:rPr lang="en-US" sz="2800" b="1" dirty="0" smtClean="0"/>
              <a:t>Gregory of </a:t>
            </a:r>
            <a:r>
              <a:rPr lang="en-US" sz="2800" b="1" dirty="0" err="1" smtClean="0"/>
              <a:t>Nazianus</a:t>
            </a:r>
            <a:endParaRPr lang="en-US" sz="2800" b="1" dirty="0" smtClean="0"/>
          </a:p>
          <a:p>
            <a:pPr marL="800100" lvl="3" indent="-342900"/>
            <a:r>
              <a:rPr lang="en-US" sz="2800" b="1" dirty="0" smtClean="0"/>
              <a:t>Augustine</a:t>
            </a:r>
            <a:endParaRPr lang="en-US" sz="2800" b="1" dirty="0" smtClean="0"/>
          </a:p>
          <a:p>
            <a:pPr marL="800100" lvl="3" indent="-342900"/>
            <a:endParaRPr lang="en-US" sz="2800" b="1" dirty="0" smtClean="0"/>
          </a:p>
          <a:p>
            <a:pPr marL="800100" lvl="3" indent="-342900"/>
            <a:endParaRPr lang="en-US" sz="2800" b="1" dirty="0" smtClean="0"/>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par>
                                <p:cTn id="31" presetID="29" presetClass="entr" presetSubtype="0"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4" end="4"/>
                                            </p:txEl>
                                          </p:spTgt>
                                        </p:tgtEl>
                                      </p:cBhvr>
                                    </p:animEffect>
                                  </p:childTnLst>
                                </p:cTn>
                              </p:par>
                              <p:par>
                                <p:cTn id="36" presetID="29" presetClass="entr" presetSubtype="0" fill="hold" grpId="0" nodeType="with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p:cTn id="38"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0" dur="1000"/>
                                        <p:tgtEl>
                                          <p:spTgt spid="3">
                                            <p:txEl>
                                              <p:pRg st="5" end="5"/>
                                            </p:txEl>
                                          </p:spTgt>
                                        </p:tgtEl>
                                      </p:cBhvr>
                                    </p:animEffect>
                                  </p:childTnLst>
                                </p:cTn>
                              </p:par>
                              <p:par>
                                <p:cTn id="41" presetID="29" presetClass="entr" presetSubtype="0"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45"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029200"/>
          </a:xfrm>
        </p:spPr>
        <p:txBody>
          <a:bodyPr/>
          <a:lstStyle/>
          <a:p>
            <a:pPr marL="342900" lvl="2" indent="-342900"/>
            <a:r>
              <a:rPr lang="en-US" sz="3200" b="1" dirty="0" smtClean="0"/>
              <a:t>Poor attestation among the early “church fathers”?</a:t>
            </a:r>
          </a:p>
          <a:p>
            <a:pPr marL="800100" lvl="3" indent="-342900"/>
            <a:r>
              <a:rPr lang="en-US" sz="2800" b="1" dirty="0" smtClean="0"/>
              <a:t>The </a:t>
            </a:r>
            <a:r>
              <a:rPr lang="en-US" sz="2800" b="1" dirty="0" err="1" smtClean="0"/>
              <a:t>Muratorian</a:t>
            </a:r>
            <a:r>
              <a:rPr lang="en-US" sz="2800" b="1" dirty="0" smtClean="0"/>
              <a:t> Fragment (c. 180)</a:t>
            </a:r>
          </a:p>
          <a:p>
            <a:pPr marL="800100" lvl="3" indent="-342900"/>
            <a:r>
              <a:rPr lang="en-US" sz="2800" b="1" dirty="0" smtClean="0"/>
              <a:t>Council of Laodicea (364)</a:t>
            </a:r>
          </a:p>
          <a:p>
            <a:pPr marL="800100" lvl="3" indent="-342900"/>
            <a:r>
              <a:rPr lang="en-US" sz="2800" b="1" dirty="0" smtClean="0"/>
              <a:t>Council of Hippo (393)</a:t>
            </a:r>
          </a:p>
          <a:p>
            <a:pPr marL="800100" lvl="3" indent="-342900"/>
            <a:r>
              <a:rPr lang="en-US" sz="2800" b="1" dirty="0" smtClean="0"/>
              <a:t>Council of Carthage (397)</a:t>
            </a:r>
          </a:p>
          <a:p>
            <a:pPr marL="800100" lvl="3" indent="-342900"/>
            <a:r>
              <a:rPr lang="en-US" sz="2800" b="1" dirty="0" smtClean="0"/>
              <a:t>Codex </a:t>
            </a:r>
            <a:r>
              <a:rPr lang="en-US" sz="2800" b="1" dirty="0" err="1" smtClean="0"/>
              <a:t>Sinaiticus</a:t>
            </a:r>
            <a:r>
              <a:rPr lang="en-US" sz="2800" b="1" dirty="0" smtClean="0"/>
              <a:t> (4</a:t>
            </a:r>
            <a:r>
              <a:rPr lang="en-US" sz="2800" b="1" baseline="30000" dirty="0" smtClean="0"/>
              <a:t>th</a:t>
            </a:r>
            <a:r>
              <a:rPr lang="en-US" sz="2800" b="1" dirty="0" smtClean="0"/>
              <a:t> century)</a:t>
            </a:r>
          </a:p>
          <a:p>
            <a:pPr marL="800100" lvl="3" indent="-342900"/>
            <a:r>
              <a:rPr lang="en-US" sz="2800" b="1" dirty="0" smtClean="0"/>
              <a:t>Codex </a:t>
            </a:r>
            <a:r>
              <a:rPr lang="en-US" sz="2800" b="1" dirty="0" err="1" smtClean="0"/>
              <a:t>Vaticanus</a:t>
            </a:r>
            <a:r>
              <a:rPr lang="en-US" sz="2800" b="1" dirty="0" smtClean="0"/>
              <a:t> (4</a:t>
            </a:r>
            <a:r>
              <a:rPr lang="en-US" sz="2800" b="1" baseline="30000" dirty="0" smtClean="0"/>
              <a:t>th</a:t>
            </a:r>
            <a:r>
              <a:rPr lang="en-US" sz="2800" b="1" dirty="0" smtClean="0"/>
              <a:t> century)</a:t>
            </a:r>
          </a:p>
          <a:p>
            <a:pPr marL="800100" lvl="3" indent="-342900"/>
            <a:r>
              <a:rPr lang="en-US" sz="2800" b="1" dirty="0" smtClean="0"/>
              <a:t>Codex </a:t>
            </a:r>
            <a:r>
              <a:rPr lang="en-US" sz="2800" b="1" dirty="0" err="1" smtClean="0"/>
              <a:t>Alexandrinus</a:t>
            </a:r>
            <a:r>
              <a:rPr lang="en-US" sz="2800" b="1" dirty="0" smtClean="0"/>
              <a:t> (5</a:t>
            </a:r>
            <a:r>
              <a:rPr lang="en-US" sz="2800" b="1" baseline="30000" dirty="0" smtClean="0"/>
              <a:t>th</a:t>
            </a:r>
            <a:r>
              <a:rPr lang="en-US" sz="2800" b="1" dirty="0" smtClean="0"/>
              <a:t> century)</a:t>
            </a:r>
          </a:p>
          <a:p>
            <a:pPr marL="800100" lvl="3" indent="-342900"/>
            <a:endParaRPr lang="en-US" sz="2800" b="1" dirty="0" smtClean="0"/>
          </a:p>
          <a:p>
            <a:pPr marL="800100" lvl="3" indent="-342900"/>
            <a:endParaRPr lang="en-US" sz="2800" b="1" dirty="0" smtClean="0"/>
          </a:p>
        </p:txBody>
      </p:sp>
      <p:sp>
        <p:nvSpPr>
          <p:cNvPr id="4" name="TextBox 3"/>
          <p:cNvSpPr txBox="1"/>
          <p:nvPr/>
        </p:nvSpPr>
        <p:spPr>
          <a:xfrm>
            <a:off x="1826370" y="2396728"/>
            <a:ext cx="6784230" cy="4308872"/>
          </a:xfrm>
          <a:prstGeom prst="rect">
            <a:avLst/>
          </a:prstGeom>
          <a:solidFill>
            <a:schemeClr val="tx1"/>
          </a:solidFill>
          <a:ln w="57150">
            <a:solidFill>
              <a:srgbClr val="C00000"/>
            </a:solidFill>
          </a:ln>
        </p:spPr>
        <p:txBody>
          <a:bodyPr wrap="none" rtlCol="0">
            <a:spAutoFit/>
          </a:bodyPr>
          <a:lstStyle/>
          <a:p>
            <a:pPr marL="0" lvl="3"/>
            <a:r>
              <a:rPr lang="en-US" sz="3200" b="1" dirty="0" smtClean="0">
                <a:solidFill>
                  <a:schemeClr val="bg1"/>
                </a:solidFill>
              </a:rPr>
              <a:t>“Such, broadly speaking, is the </a:t>
            </a:r>
          </a:p>
          <a:p>
            <a:pPr marL="0" lvl="3"/>
            <a:r>
              <a:rPr lang="en-US" sz="3200" b="1" dirty="0" smtClean="0">
                <a:solidFill>
                  <a:schemeClr val="bg1"/>
                </a:solidFill>
              </a:rPr>
              <a:t>external attestation. We have no </a:t>
            </a:r>
          </a:p>
          <a:p>
            <a:pPr marL="0" lvl="3"/>
            <a:r>
              <a:rPr lang="en-US" sz="3200" b="1" dirty="0" smtClean="0">
                <a:solidFill>
                  <a:schemeClr val="bg1"/>
                </a:solidFill>
              </a:rPr>
              <a:t>positive evidence that it was ever </a:t>
            </a:r>
          </a:p>
          <a:p>
            <a:pPr marL="0" lvl="3"/>
            <a:r>
              <a:rPr lang="en-US" sz="3200" b="1" dirty="0" smtClean="0">
                <a:solidFill>
                  <a:schemeClr val="bg1"/>
                </a:solidFill>
              </a:rPr>
              <a:t>rejected as spurious anywhere in </a:t>
            </a:r>
          </a:p>
          <a:p>
            <a:pPr marL="0" lvl="3"/>
            <a:r>
              <a:rPr lang="en-US" sz="3200" b="1" dirty="0" smtClean="0">
                <a:solidFill>
                  <a:schemeClr val="bg1"/>
                </a:solidFill>
              </a:rPr>
              <a:t>the Church; though unknown in </a:t>
            </a:r>
          </a:p>
          <a:p>
            <a:pPr marL="0" lvl="3"/>
            <a:r>
              <a:rPr lang="en-US" sz="3200" b="1" dirty="0" smtClean="0">
                <a:solidFill>
                  <a:schemeClr val="bg1"/>
                </a:solidFill>
              </a:rPr>
              <a:t>many places, the recognition it </a:t>
            </a:r>
          </a:p>
          <a:p>
            <a:pPr marL="0" lvl="3"/>
            <a:r>
              <a:rPr lang="en-US" sz="3200" b="1" dirty="0" smtClean="0">
                <a:solidFill>
                  <a:schemeClr val="bg1"/>
                </a:solidFill>
              </a:rPr>
              <a:t>enjoyed was considerable and </a:t>
            </a:r>
          </a:p>
          <a:p>
            <a:pPr marL="0" lvl="3"/>
            <a:r>
              <a:rPr lang="en-US" sz="3200" b="1" dirty="0" smtClean="0">
                <a:solidFill>
                  <a:schemeClr val="bg1"/>
                </a:solidFill>
              </a:rPr>
              <a:t>primitive.”      </a:t>
            </a:r>
            <a:r>
              <a:rPr lang="en-US" sz="3200" b="1" dirty="0" smtClean="0">
                <a:solidFill>
                  <a:srgbClr val="C00000"/>
                </a:solidFill>
              </a:rPr>
              <a:t>Green, 15</a:t>
            </a:r>
          </a:p>
          <a:p>
            <a:endParaRPr lang="en-US" b="1" dirty="0"/>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2" end="2"/>
                                            </p:txEl>
                                          </p:spTgt>
                                        </p:tgtEl>
                                      </p:cBhvr>
                                    </p:animEffect>
                                  </p:childTnLst>
                                </p:cTn>
                              </p:par>
                              <p:par>
                                <p:cTn id="22" presetID="29"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5"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3">
                                            <p:txEl>
                                              <p:pRg st="3" end="3"/>
                                            </p:txEl>
                                          </p:spTgt>
                                        </p:tgtEl>
                                      </p:cBhvr>
                                    </p:animEffect>
                                  </p:childTnLst>
                                </p:cTn>
                              </p:par>
                              <p:par>
                                <p:cTn id="27" presetID="29"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9" presetClass="entr" presetSubtype="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p:cTn id="36"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8" dur="1000"/>
                                        <p:tgtEl>
                                          <p:spTgt spid="3">
                                            <p:txEl>
                                              <p:pRg st="5" end="5"/>
                                            </p:txEl>
                                          </p:spTgt>
                                        </p:tgtEl>
                                      </p:cBhvr>
                                    </p:animEffect>
                                  </p:childTnLst>
                                </p:cTn>
                              </p:par>
                              <p:par>
                                <p:cTn id="39" presetID="29" presetClass="entr" presetSubtype="0" fill="hold" grpId="0"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p:cTn id="41"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42"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43" dur="1000"/>
                                        <p:tgtEl>
                                          <p:spTgt spid="3">
                                            <p:txEl>
                                              <p:pRg st="6" end="6"/>
                                            </p:txEl>
                                          </p:spTgt>
                                        </p:tgtEl>
                                      </p:cBhvr>
                                    </p:animEffect>
                                  </p:childTnLst>
                                </p:cTn>
                              </p:par>
                              <p:par>
                                <p:cTn id="44" presetID="29" presetClass="entr" presetSubtype="0" fill="hold" grpId="0"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 calcmode="lin" valueType="num">
                                      <p:cBhvr>
                                        <p:cTn id="46" dur="1000" fill="hold"/>
                                        <p:tgtEl>
                                          <p:spTgt spid="3">
                                            <p:txEl>
                                              <p:pRg st="7" end="7"/>
                                            </p:txEl>
                                          </p:spTgt>
                                        </p:tgtEl>
                                        <p:attrNameLst>
                                          <p:attrName>ppt_x</p:attrName>
                                        </p:attrNameLst>
                                      </p:cBhvr>
                                      <p:tavLst>
                                        <p:tav tm="0">
                                          <p:val>
                                            <p:strVal val="#ppt_x-.2"/>
                                          </p:val>
                                        </p:tav>
                                        <p:tav tm="100000">
                                          <p:val>
                                            <p:strVal val="#ppt_x"/>
                                          </p:val>
                                        </p:tav>
                                      </p:tavLst>
                                    </p:anim>
                                    <p:anim calcmode="lin" valueType="num">
                                      <p:cBhvr>
                                        <p:cTn id="47" dur="1000" fill="hold"/>
                                        <p:tgtEl>
                                          <p:spTgt spid="3">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48" dur="1000"/>
                                        <p:tgtEl>
                                          <p:spTgt spid="3">
                                            <p:txEl>
                                              <p:pRg st="7" end="7"/>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9" presetClass="entr" presetSubtype="0" fill="hold" grpId="0" nodeType="clickEffect">
                                  <p:stCondLst>
                                    <p:cond delay="0"/>
                                  </p:stCondLst>
                                  <p:childTnLst>
                                    <p:set>
                                      <p:cBhvr>
                                        <p:cTn id="52" dur="1" fill="hold">
                                          <p:stCondLst>
                                            <p:cond delay="0"/>
                                          </p:stCondLst>
                                        </p:cTn>
                                        <p:tgtEl>
                                          <p:spTgt spid="4"/>
                                        </p:tgtEl>
                                        <p:attrNameLst>
                                          <p:attrName>style.visibility</p:attrName>
                                        </p:attrNameLst>
                                      </p:cBhvr>
                                      <p:to>
                                        <p:strVal val="visible"/>
                                      </p:to>
                                    </p:set>
                                    <p:anim calcmode="lin" valueType="num">
                                      <p:cBhvr>
                                        <p:cTn id="53" dur="1000" fill="hold"/>
                                        <p:tgtEl>
                                          <p:spTgt spid="4"/>
                                        </p:tgtEl>
                                        <p:attrNameLst>
                                          <p:attrName>ppt_x</p:attrName>
                                        </p:attrNameLst>
                                      </p:cBhvr>
                                      <p:tavLst>
                                        <p:tav tm="0">
                                          <p:val>
                                            <p:strVal val="#ppt_x-.2"/>
                                          </p:val>
                                        </p:tav>
                                        <p:tav tm="100000">
                                          <p:val>
                                            <p:strVal val="#ppt_x"/>
                                          </p:val>
                                        </p:tav>
                                      </p:tavLst>
                                    </p:anim>
                                    <p:anim calcmode="lin" valueType="num">
                                      <p:cBhvr>
                                        <p:cTn id="54"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5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058" name="Object 2"/>
          <p:cNvGraphicFramePr>
            <a:graphicFrameLocks noChangeAspect="1"/>
          </p:cNvGraphicFramePr>
          <p:nvPr/>
        </p:nvGraphicFramePr>
        <p:xfrm>
          <a:off x="-973138" y="996950"/>
          <a:ext cx="11263313" cy="7034213"/>
        </p:xfrm>
        <a:graphic>
          <a:graphicData uri="http://schemas.openxmlformats.org/presentationml/2006/ole">
            <p:oleObj spid="_x0000_s3074" name="Document" r:id="rId4" imgW="6140083" imgH="3731628" progId="Word.Document.8">
              <p:embed/>
            </p:oleObj>
          </a:graphicData>
        </a:graphic>
      </p:graphicFrame>
      <p:sp>
        <p:nvSpPr>
          <p:cNvPr id="5" name="TextBox 4"/>
          <p:cNvSpPr txBox="1"/>
          <p:nvPr/>
        </p:nvSpPr>
        <p:spPr>
          <a:xfrm>
            <a:off x="2971800" y="152400"/>
            <a:ext cx="4599336" cy="1015663"/>
          </a:xfrm>
          <a:prstGeom prst="rect">
            <a:avLst/>
          </a:prstGeom>
          <a:noFill/>
        </p:spPr>
        <p:txBody>
          <a:bodyPr wrap="none" rtlCol="0">
            <a:spAutoFit/>
          </a:bodyPr>
          <a:lstStyle/>
          <a:p>
            <a:r>
              <a:rPr lang="en-US" sz="6000" b="1" dirty="0" smtClean="0">
                <a:latin typeface="Aharoni" pitchFamily="2" charset="-79"/>
                <a:cs typeface="Aharoni" pitchFamily="2" charset="-79"/>
              </a:rPr>
              <a:t>A Chiasm (?)</a:t>
            </a:r>
            <a:endParaRPr lang="en-US" sz="6000" b="1" dirty="0">
              <a:latin typeface="Aharoni" pitchFamily="2" charset="-79"/>
              <a:cs typeface="Aharoni" pitchFamily="2" charset="-79"/>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nodeType="clickEffect">
                                  <p:stCondLst>
                                    <p:cond delay="0"/>
                                  </p:stCondLst>
                                  <p:childTnLst>
                                    <p:set>
                                      <p:cBhvr>
                                        <p:cTn id="13" dur="1" fill="hold">
                                          <p:stCondLst>
                                            <p:cond delay="0"/>
                                          </p:stCondLst>
                                        </p:cTn>
                                        <p:tgtEl>
                                          <p:spTgt spid="45058"/>
                                        </p:tgtEl>
                                        <p:attrNameLst>
                                          <p:attrName>style.visibility</p:attrName>
                                        </p:attrNameLst>
                                      </p:cBhvr>
                                      <p:to>
                                        <p:strVal val="visible"/>
                                      </p:to>
                                    </p:set>
                                    <p:animEffect transition="in" filter="dissolve">
                                      <p:cBhvr>
                                        <p:cTn id="14" dur="500"/>
                                        <p:tgtEl>
                                          <p:spTgt spid="450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029200"/>
          </a:xfrm>
        </p:spPr>
        <p:txBody>
          <a:bodyPr/>
          <a:lstStyle/>
          <a:p>
            <a:pPr marL="342900" lvl="2" indent="-342900"/>
            <a:r>
              <a:rPr lang="en-US" sz="3600" b="1" dirty="0" smtClean="0"/>
              <a:t>Stylistic &amp; literary differences with 1 Peter &amp; Jude?</a:t>
            </a:r>
          </a:p>
          <a:p>
            <a:pPr marL="800100" lvl="3" indent="-342900"/>
            <a:r>
              <a:rPr lang="en-US" sz="3200" b="1" dirty="0" smtClean="0"/>
              <a:t>The author of 2 Peter is “fond of rather grandiose </a:t>
            </a:r>
            <a:r>
              <a:rPr lang="en-US" sz="3200" b="1" dirty="0" err="1" smtClean="0"/>
              <a:t>lanaguage</a:t>
            </a:r>
            <a:r>
              <a:rPr lang="en-US" sz="3200" b="1" dirty="0" smtClean="0"/>
              <a:t>.”  </a:t>
            </a:r>
            <a:r>
              <a:rPr lang="en-US" sz="3200" b="1" dirty="0" err="1" smtClean="0">
                <a:solidFill>
                  <a:srgbClr val="C00000"/>
                </a:solidFill>
              </a:rPr>
              <a:t>Bauckham</a:t>
            </a:r>
            <a:r>
              <a:rPr lang="en-US" sz="3200" b="1" dirty="0" smtClean="0">
                <a:solidFill>
                  <a:srgbClr val="C00000"/>
                </a:solidFill>
              </a:rPr>
              <a:t>, 137</a:t>
            </a:r>
          </a:p>
          <a:p>
            <a:pPr marL="800100" lvl="3" indent="-342900"/>
            <a:r>
              <a:rPr lang="en-US" sz="3200" b="1" dirty="0" smtClean="0"/>
              <a:t>2 Peter is “at times pretentiously elaborate.”   </a:t>
            </a:r>
            <a:r>
              <a:rPr lang="en-US" sz="3200" b="1" dirty="0" smtClean="0">
                <a:solidFill>
                  <a:srgbClr val="C00000"/>
                </a:solidFill>
              </a:rPr>
              <a:t>Kelly, 228</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029200"/>
          </a:xfrm>
        </p:spPr>
        <p:txBody>
          <a:bodyPr/>
          <a:lstStyle/>
          <a:p>
            <a:pPr marL="342900" lvl="2" indent="-342900"/>
            <a:r>
              <a:rPr lang="en-US" sz="3600" b="1" dirty="0" smtClean="0"/>
              <a:t>Stylistic &amp; literary differences with 1 Peter &amp; Jude?</a:t>
            </a:r>
          </a:p>
          <a:p>
            <a:pPr lvl="1"/>
            <a:r>
              <a:rPr lang="en-US" sz="3200" b="1" dirty="0" smtClean="0"/>
              <a:t>Out of the </a:t>
            </a:r>
            <a:r>
              <a:rPr lang="en-US" sz="3200" b="1" dirty="0" smtClean="0">
                <a:solidFill>
                  <a:srgbClr val="C00000"/>
                </a:solidFill>
              </a:rPr>
              <a:t>399</a:t>
            </a:r>
            <a:r>
              <a:rPr lang="en-US" sz="3200" b="1" dirty="0" smtClean="0"/>
              <a:t> words in 2 Peter, </a:t>
            </a:r>
            <a:r>
              <a:rPr lang="en-US" sz="3200" b="1" dirty="0" smtClean="0">
                <a:solidFill>
                  <a:srgbClr val="C00000"/>
                </a:solidFill>
              </a:rPr>
              <a:t>57</a:t>
            </a:r>
            <a:r>
              <a:rPr lang="en-US" sz="3200" b="1" dirty="0" smtClean="0"/>
              <a:t> are found only here in the N.T.</a:t>
            </a:r>
          </a:p>
          <a:p>
            <a:pPr lvl="1"/>
            <a:r>
              <a:rPr lang="en-US" sz="3200" b="1" dirty="0" smtClean="0"/>
              <a:t>Out of the </a:t>
            </a:r>
            <a:r>
              <a:rPr lang="en-US" sz="3200" b="1" dirty="0" smtClean="0">
                <a:solidFill>
                  <a:srgbClr val="C00000"/>
                </a:solidFill>
              </a:rPr>
              <a:t>543 </a:t>
            </a:r>
            <a:r>
              <a:rPr lang="en-US" sz="3200" b="1" dirty="0" smtClean="0"/>
              <a:t>words in 1 Peter, </a:t>
            </a:r>
            <a:r>
              <a:rPr lang="en-US" sz="3200" b="1" dirty="0" smtClean="0">
                <a:solidFill>
                  <a:srgbClr val="C00000"/>
                </a:solidFill>
              </a:rPr>
              <a:t>63 </a:t>
            </a:r>
            <a:r>
              <a:rPr lang="en-US" sz="3200" b="1" dirty="0" smtClean="0"/>
              <a:t>appear only in that book</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334000"/>
          </a:xfrm>
        </p:spPr>
        <p:txBody>
          <a:bodyPr/>
          <a:lstStyle/>
          <a:p>
            <a:pPr marL="342900" lvl="2" indent="-342900"/>
            <a:r>
              <a:rPr lang="en-US" sz="3600" b="1" dirty="0" smtClean="0"/>
              <a:t>Stylistic &amp; literary differences with 1 Peter &amp; Jude?</a:t>
            </a:r>
          </a:p>
          <a:p>
            <a:pPr lvl="1"/>
            <a:r>
              <a:rPr lang="en-US" b="1" dirty="0" smtClean="0"/>
              <a:t>1 &amp; 2 Peter have only </a:t>
            </a:r>
            <a:r>
              <a:rPr lang="en-US" b="1" dirty="0" smtClean="0">
                <a:solidFill>
                  <a:srgbClr val="C00000"/>
                </a:solidFill>
              </a:rPr>
              <a:t>153</a:t>
            </a:r>
            <a:r>
              <a:rPr lang="en-US" b="1" dirty="0" smtClean="0"/>
              <a:t> </a:t>
            </a:r>
            <a:r>
              <a:rPr lang="en-US" b="1" dirty="0" smtClean="0"/>
              <a:t>words in </a:t>
            </a:r>
            <a:r>
              <a:rPr lang="en-US" b="1" dirty="0" smtClean="0"/>
              <a:t>common – </a:t>
            </a:r>
            <a:r>
              <a:rPr lang="en-US" b="1" dirty="0" smtClean="0">
                <a:solidFill>
                  <a:srgbClr val="C00000"/>
                </a:solidFill>
              </a:rPr>
              <a:t>61.4% </a:t>
            </a:r>
            <a:r>
              <a:rPr lang="en-US" b="1" dirty="0" smtClean="0"/>
              <a:t>are unique to 2 Peter</a:t>
            </a:r>
          </a:p>
          <a:p>
            <a:pPr lvl="1"/>
            <a:r>
              <a:rPr lang="en-US" b="1" dirty="0" smtClean="0"/>
              <a:t>1 Timothy &amp; Titus have only </a:t>
            </a:r>
            <a:r>
              <a:rPr lang="en-US" b="1" dirty="0" smtClean="0">
                <a:solidFill>
                  <a:srgbClr val="C00000"/>
                </a:solidFill>
              </a:rPr>
              <a:t>161</a:t>
            </a:r>
            <a:r>
              <a:rPr lang="en-US" b="1" dirty="0" smtClean="0"/>
              <a:t> words in common – </a:t>
            </a:r>
            <a:r>
              <a:rPr lang="en-US" b="1" dirty="0" smtClean="0">
                <a:solidFill>
                  <a:srgbClr val="C00000"/>
                </a:solidFill>
              </a:rPr>
              <a:t>59.6% </a:t>
            </a:r>
            <a:r>
              <a:rPr lang="en-US" b="1" dirty="0" smtClean="0"/>
              <a:t>are unique to Titus!</a:t>
            </a:r>
          </a:p>
          <a:p>
            <a:pPr lvl="1"/>
            <a:r>
              <a:rPr lang="en-US" b="1" dirty="0" smtClean="0"/>
              <a:t>1 &amp; 2 Corinthians – </a:t>
            </a:r>
            <a:r>
              <a:rPr lang="en-US" b="1" dirty="0" smtClean="0">
                <a:solidFill>
                  <a:srgbClr val="C00000"/>
                </a:solidFill>
              </a:rPr>
              <a:t>50.7%</a:t>
            </a:r>
            <a:r>
              <a:rPr lang="en-US" b="1" dirty="0" smtClean="0"/>
              <a:t> of words are unique to 2 Corinthians</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334000"/>
          </a:xfrm>
        </p:spPr>
        <p:txBody>
          <a:bodyPr/>
          <a:lstStyle/>
          <a:p>
            <a:pPr marL="342900" lvl="2" indent="-342900"/>
            <a:r>
              <a:rPr lang="en-US" sz="3600" b="1" dirty="0" smtClean="0"/>
              <a:t>Stylistic &amp; literary differences with 1 Peter &amp; Jude?</a:t>
            </a:r>
          </a:p>
          <a:p>
            <a:pPr lvl="1"/>
            <a:r>
              <a:rPr lang="en-US" b="1" dirty="0" smtClean="0"/>
              <a:t>Different purposes:</a:t>
            </a:r>
          </a:p>
          <a:p>
            <a:pPr lvl="2"/>
            <a:r>
              <a:rPr lang="en-US" b="1" dirty="0" smtClean="0"/>
              <a:t>1 Peter deals with the church facing persecution</a:t>
            </a:r>
          </a:p>
          <a:p>
            <a:pPr lvl="2"/>
            <a:r>
              <a:rPr lang="en-US" b="1" dirty="0" smtClean="0"/>
              <a:t>2 Peter is a treatise against false teachers</a:t>
            </a:r>
          </a:p>
          <a:p>
            <a:pPr lvl="1"/>
            <a:r>
              <a:rPr lang="en-US" b="1" dirty="0" smtClean="0"/>
              <a:t>Difficult to determine a “style” for Peter’s writing</a:t>
            </a:r>
          </a:p>
          <a:p>
            <a:pPr lvl="1"/>
            <a:r>
              <a:rPr lang="en-US" b="1" dirty="0" smtClean="0"/>
              <a:t>Significant similarities in language &amp; ideas</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par>
                                <p:cTn id="17" presetID="29"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2" end="2"/>
                                            </p:txEl>
                                          </p:spTgt>
                                        </p:tgtEl>
                                      </p:cBhvr>
                                    </p:animEffect>
                                  </p:childTnLst>
                                </p:cTn>
                              </p:par>
                              <p:par>
                                <p:cTn id="22" presetID="29"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5"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9"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2"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9" presetClass="entr" presetSubtype="0"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p:cTn id="38"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334000"/>
          </a:xfrm>
        </p:spPr>
        <p:txBody>
          <a:bodyPr/>
          <a:lstStyle/>
          <a:p>
            <a:pPr marL="342900" lvl="2" indent="-342900"/>
            <a:r>
              <a:rPr lang="en-US" sz="3600" b="1" dirty="0" smtClean="0"/>
              <a:t>Historical &amp; doctrinal problems:</a:t>
            </a:r>
          </a:p>
          <a:p>
            <a:pPr marL="800100" lvl="3" indent="-342900"/>
            <a:r>
              <a:rPr lang="en-US" sz="3200" b="1" i="1" dirty="0" smtClean="0"/>
              <a:t>“Simon Peter”</a:t>
            </a:r>
            <a:endParaRPr lang="en-US" sz="3200" b="1" dirty="0" smtClean="0"/>
          </a:p>
          <a:p>
            <a:pPr marL="1257300" lvl="4" indent="-342900"/>
            <a:r>
              <a:rPr lang="en-US" sz="2800" b="1" dirty="0" smtClean="0"/>
              <a:t>Why such an obvious change?</a:t>
            </a:r>
          </a:p>
          <a:p>
            <a:pPr marL="1257300" lvl="4" indent="-342900"/>
            <a:r>
              <a:rPr lang="en-US" sz="2800" b="1" dirty="0" smtClean="0"/>
              <a:t>Much older form of the name   (cf. Acts 15:14)</a:t>
            </a:r>
          </a:p>
          <a:p>
            <a:pPr marL="1257300" lvl="4" indent="-342900"/>
            <a:r>
              <a:rPr lang="en-US" sz="2800" b="1" dirty="0" smtClean="0"/>
              <a:t>This form does not appear in any of the “fathers”</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334000"/>
          </a:xfrm>
        </p:spPr>
        <p:txBody>
          <a:bodyPr/>
          <a:lstStyle/>
          <a:p>
            <a:pPr marL="342900" lvl="2" indent="-342900"/>
            <a:r>
              <a:rPr lang="en-US" sz="3600" b="1" dirty="0" smtClean="0"/>
              <a:t>Historical &amp; doctrinal problems:</a:t>
            </a:r>
          </a:p>
          <a:p>
            <a:pPr marL="800100" lvl="3" indent="-342900"/>
            <a:r>
              <a:rPr lang="en-US" sz="2800" b="1" dirty="0" smtClean="0"/>
              <a:t>Mention of the transfiguration (1:17,18)</a:t>
            </a:r>
          </a:p>
          <a:p>
            <a:pPr marL="800100" lvl="3" indent="-342900"/>
            <a:r>
              <a:rPr lang="en-US" sz="2800" b="1" dirty="0" smtClean="0"/>
              <a:t>Reference to </a:t>
            </a:r>
            <a:r>
              <a:rPr lang="en-US" sz="2800" b="1" i="1" dirty="0" smtClean="0"/>
              <a:t>“all” </a:t>
            </a:r>
            <a:r>
              <a:rPr lang="en-US" sz="2800" b="1" dirty="0" smtClean="0"/>
              <a:t>of Paul’s letters as </a:t>
            </a:r>
            <a:r>
              <a:rPr lang="en-US" sz="2800" b="1" i="1" dirty="0" smtClean="0"/>
              <a:t>“scripture”</a:t>
            </a:r>
            <a:endParaRPr lang="en-US" sz="2800" b="1" dirty="0" smtClean="0"/>
          </a:p>
          <a:p>
            <a:pPr marL="800100" lvl="3" indent="-342900"/>
            <a:r>
              <a:rPr lang="en-US" sz="2800" b="1" i="1" dirty="0" smtClean="0"/>
              <a:t>“</a:t>
            </a:r>
            <a:r>
              <a:rPr lang="en-US" sz="2800" b="1" i="1" dirty="0" smtClean="0"/>
              <a:t>Fathers”</a:t>
            </a:r>
            <a:r>
              <a:rPr lang="en-US" sz="2800" b="1" dirty="0" smtClean="0"/>
              <a:t> </a:t>
            </a:r>
            <a:r>
              <a:rPr lang="en-US" sz="2800" b="1" dirty="0" smtClean="0"/>
              <a:t>(3:4) implies that all 1</a:t>
            </a:r>
            <a:r>
              <a:rPr lang="en-US" sz="2800" b="1" baseline="30000" dirty="0" smtClean="0"/>
              <a:t>st</a:t>
            </a:r>
            <a:r>
              <a:rPr lang="en-US" sz="2800" b="1" dirty="0" smtClean="0"/>
              <a:t>- generation Christians have died</a:t>
            </a:r>
          </a:p>
          <a:p>
            <a:pPr marL="800100" lvl="3" indent="-342900"/>
            <a:r>
              <a:rPr lang="en-US" sz="2800" b="1" dirty="0" smtClean="0"/>
              <a:t>Peter’s imminent death (cf. 1:14)</a:t>
            </a:r>
          </a:p>
        </p:txBody>
      </p:sp>
      <p:sp>
        <p:nvSpPr>
          <p:cNvPr id="4" name="TextBox 3"/>
          <p:cNvSpPr txBox="1"/>
          <p:nvPr/>
        </p:nvSpPr>
        <p:spPr>
          <a:xfrm>
            <a:off x="1615863" y="2735282"/>
            <a:ext cx="7375737" cy="3970318"/>
          </a:xfrm>
          <a:prstGeom prst="rect">
            <a:avLst/>
          </a:prstGeom>
          <a:solidFill>
            <a:schemeClr val="tx1"/>
          </a:solidFill>
          <a:ln w="57150">
            <a:solidFill>
              <a:srgbClr val="C00000"/>
            </a:solidFill>
          </a:ln>
        </p:spPr>
        <p:txBody>
          <a:bodyPr wrap="none" rtlCol="0">
            <a:spAutoFit/>
          </a:bodyPr>
          <a:lstStyle/>
          <a:p>
            <a:pPr marL="0" lvl="3"/>
            <a:r>
              <a:rPr lang="en-US" sz="2800" b="1" dirty="0" smtClean="0">
                <a:solidFill>
                  <a:schemeClr val="bg1"/>
                </a:solidFill>
              </a:rPr>
              <a:t>“There are problems with the authenticity </a:t>
            </a:r>
          </a:p>
          <a:p>
            <a:pPr marL="0" lvl="3"/>
            <a:r>
              <a:rPr lang="en-US" sz="2800" b="1" dirty="0" smtClean="0">
                <a:solidFill>
                  <a:schemeClr val="bg1"/>
                </a:solidFill>
              </a:rPr>
              <a:t>of 2 Peter from the standpoint of the </a:t>
            </a:r>
          </a:p>
          <a:p>
            <a:pPr marL="0" lvl="3"/>
            <a:r>
              <a:rPr lang="en-US" sz="2800" b="1" dirty="0" smtClean="0">
                <a:solidFill>
                  <a:schemeClr val="bg1"/>
                </a:solidFill>
              </a:rPr>
              <a:t>tension between the scarcity of its </a:t>
            </a:r>
          </a:p>
          <a:p>
            <a:pPr marL="0" lvl="3"/>
            <a:r>
              <a:rPr lang="en-US" sz="2800" b="1" dirty="0" smtClean="0">
                <a:solidFill>
                  <a:schemeClr val="bg1"/>
                </a:solidFill>
              </a:rPr>
              <a:t>external evidence and of the early </a:t>
            </a:r>
          </a:p>
          <a:p>
            <a:pPr marL="0" lvl="3"/>
            <a:r>
              <a:rPr lang="en-US" sz="2800" b="1" dirty="0" smtClean="0">
                <a:solidFill>
                  <a:schemeClr val="bg1"/>
                </a:solidFill>
              </a:rPr>
              <a:t>acceptance of the book in the first and </a:t>
            </a:r>
          </a:p>
          <a:p>
            <a:pPr marL="0" lvl="3"/>
            <a:r>
              <a:rPr lang="en-US" sz="2800" b="1" dirty="0" smtClean="0">
                <a:solidFill>
                  <a:schemeClr val="bg1"/>
                </a:solidFill>
              </a:rPr>
              <a:t>second centuries. However, these </a:t>
            </a:r>
          </a:p>
          <a:p>
            <a:pPr marL="0" lvl="3"/>
            <a:r>
              <a:rPr lang="en-US" sz="2800" b="1" dirty="0" smtClean="0">
                <a:solidFill>
                  <a:schemeClr val="bg1"/>
                </a:solidFill>
              </a:rPr>
              <a:t>problems do not appear to be so over-</a:t>
            </a:r>
          </a:p>
          <a:p>
            <a:pPr marL="0" lvl="3"/>
            <a:r>
              <a:rPr lang="en-US" sz="2800" b="1" dirty="0" smtClean="0">
                <a:solidFill>
                  <a:schemeClr val="bg1"/>
                </a:solidFill>
              </a:rPr>
              <a:t>whelming as to put in jeopardy the </a:t>
            </a:r>
          </a:p>
          <a:p>
            <a:pPr marL="0" lvl="3"/>
            <a:r>
              <a:rPr lang="en-US" sz="2800" b="1" dirty="0" smtClean="0">
                <a:solidFill>
                  <a:schemeClr val="bg1"/>
                </a:solidFill>
              </a:rPr>
              <a:t>authenticity of the book.”  </a:t>
            </a:r>
            <a:r>
              <a:rPr lang="en-US" sz="2800" b="1" dirty="0" smtClean="0">
                <a:solidFill>
                  <a:srgbClr val="C00000"/>
                </a:solidFill>
              </a:rPr>
              <a:t>Hamilton, xix</a:t>
            </a:r>
            <a:endParaRPr lang="en-US" sz="2800" b="1" dirty="0" smtClean="0">
              <a:solidFill>
                <a:schemeClr val="bg1"/>
              </a:solidFill>
            </a:endParaRPr>
          </a:p>
        </p:txBody>
      </p:sp>
      <p:sp>
        <p:nvSpPr>
          <p:cNvPr id="5" name="TextBox 4"/>
          <p:cNvSpPr txBox="1"/>
          <p:nvPr/>
        </p:nvSpPr>
        <p:spPr>
          <a:xfrm>
            <a:off x="1490085" y="2720638"/>
            <a:ext cx="7577715" cy="3908762"/>
          </a:xfrm>
          <a:prstGeom prst="rect">
            <a:avLst/>
          </a:prstGeom>
          <a:solidFill>
            <a:schemeClr val="tx1"/>
          </a:solidFill>
          <a:ln w="57150">
            <a:solidFill>
              <a:srgbClr val="C00000"/>
            </a:solidFill>
          </a:ln>
        </p:spPr>
        <p:txBody>
          <a:bodyPr wrap="none" rtlCol="0">
            <a:spAutoFit/>
          </a:bodyPr>
          <a:lstStyle/>
          <a:p>
            <a:pPr marL="0" lvl="3"/>
            <a:r>
              <a:rPr lang="en-US" sz="3200" b="1" dirty="0" smtClean="0">
                <a:solidFill>
                  <a:schemeClr val="bg1"/>
                </a:solidFill>
              </a:rPr>
              <a:t>“The case against the Epistle </a:t>
            </a:r>
          </a:p>
          <a:p>
            <a:pPr marL="0" lvl="3"/>
            <a:r>
              <a:rPr lang="en-US" sz="3200" b="1" dirty="0" smtClean="0">
                <a:solidFill>
                  <a:schemeClr val="bg1"/>
                </a:solidFill>
              </a:rPr>
              <a:t>does not, in fact, appear by any </a:t>
            </a:r>
          </a:p>
          <a:p>
            <a:pPr marL="0" lvl="3"/>
            <a:r>
              <a:rPr lang="en-US" sz="3200" b="1" dirty="0" smtClean="0">
                <a:solidFill>
                  <a:schemeClr val="bg1"/>
                </a:solidFill>
              </a:rPr>
              <a:t>means compelling. It cannot be </a:t>
            </a:r>
          </a:p>
          <a:p>
            <a:pPr marL="0" lvl="3"/>
            <a:r>
              <a:rPr lang="en-US" sz="3200" b="1" dirty="0" smtClean="0">
                <a:solidFill>
                  <a:schemeClr val="bg1"/>
                </a:solidFill>
              </a:rPr>
              <a:t>shown conclusively that Peter was </a:t>
            </a:r>
          </a:p>
          <a:p>
            <a:pPr marL="0" lvl="3"/>
            <a:r>
              <a:rPr lang="en-US" sz="3200" b="1" dirty="0" smtClean="0">
                <a:solidFill>
                  <a:schemeClr val="bg1"/>
                </a:solidFill>
              </a:rPr>
              <a:t>the author; but it has yet to be shown </a:t>
            </a:r>
          </a:p>
          <a:p>
            <a:pPr marL="0" lvl="3"/>
            <a:r>
              <a:rPr lang="en-US" sz="3200" b="1" dirty="0" smtClean="0">
                <a:solidFill>
                  <a:schemeClr val="bg1"/>
                </a:solidFill>
              </a:rPr>
              <a:t>convincingly that he was not.”  </a:t>
            </a:r>
          </a:p>
          <a:p>
            <a:pPr marL="0" lvl="3"/>
            <a:r>
              <a:rPr lang="en-US" sz="2800" b="1" dirty="0" smtClean="0">
                <a:solidFill>
                  <a:srgbClr val="C00000"/>
                </a:solidFill>
              </a:rPr>
              <a:t>Green, </a:t>
            </a:r>
            <a:r>
              <a:rPr lang="en-US" sz="2800" b="1" i="1" dirty="0" smtClean="0">
                <a:solidFill>
                  <a:srgbClr val="C00000"/>
                </a:solidFill>
              </a:rPr>
              <a:t>2 Peter Reconsidered</a:t>
            </a:r>
            <a:r>
              <a:rPr lang="en-US" sz="2800" b="1" dirty="0" smtClean="0">
                <a:solidFill>
                  <a:srgbClr val="C00000"/>
                </a:solidFill>
              </a:rPr>
              <a:t>, Internet)</a:t>
            </a:r>
          </a:p>
          <a:p>
            <a:pPr marL="0" lvl="3"/>
            <a:endParaRPr lang="en-US" sz="2800" b="1" dirty="0" smtClean="0">
              <a:solidFill>
                <a:srgbClr val="C00000"/>
              </a:solidFill>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9" presetClass="entr" presetSubtype="0" fill="hold" grpId="0" nodeType="clickEffect">
                                  <p:stCondLst>
                                    <p:cond delay="0"/>
                                  </p:stCondLst>
                                  <p:childTnLst>
                                    <p:set>
                                      <p:cBhvr>
                                        <p:cTn id="39" dur="1" fill="hold">
                                          <p:stCondLst>
                                            <p:cond delay="0"/>
                                          </p:stCondLst>
                                        </p:cTn>
                                        <p:tgtEl>
                                          <p:spTgt spid="4"/>
                                        </p:tgtEl>
                                        <p:attrNameLst>
                                          <p:attrName>style.visibility</p:attrName>
                                        </p:attrNameLst>
                                      </p:cBhvr>
                                      <p:to>
                                        <p:strVal val="visible"/>
                                      </p:to>
                                    </p:set>
                                    <p:anim calcmode="lin" valueType="num">
                                      <p:cBhvr>
                                        <p:cTn id="40" dur="1000" fill="hold"/>
                                        <p:tgtEl>
                                          <p:spTgt spid="4"/>
                                        </p:tgtEl>
                                        <p:attrNameLst>
                                          <p:attrName>ppt_x</p:attrName>
                                        </p:attrNameLst>
                                      </p:cBhvr>
                                      <p:tavLst>
                                        <p:tav tm="0">
                                          <p:val>
                                            <p:strVal val="#ppt_x-.2"/>
                                          </p:val>
                                        </p:tav>
                                        <p:tav tm="100000">
                                          <p:val>
                                            <p:strVal val="#ppt_x"/>
                                          </p:val>
                                        </p:tav>
                                      </p:tavLst>
                                    </p:anim>
                                    <p:anim calcmode="lin" valueType="num">
                                      <p:cBhvr>
                                        <p:cTn id="41"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42" dur="10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29" presetClass="entr" presetSubtype="0"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anim calcmode="lin" valueType="num">
                                      <p:cBhvr>
                                        <p:cTn id="47" dur="1000" fill="hold"/>
                                        <p:tgtEl>
                                          <p:spTgt spid="5"/>
                                        </p:tgtEl>
                                        <p:attrNameLst>
                                          <p:attrName>ppt_x</p:attrName>
                                        </p:attrNameLst>
                                      </p:cBhvr>
                                      <p:tavLst>
                                        <p:tav tm="0">
                                          <p:val>
                                            <p:strVal val="#ppt_x-.2"/>
                                          </p:val>
                                        </p:tav>
                                        <p:tav tm="100000">
                                          <p:val>
                                            <p:strVal val="#ppt_x"/>
                                          </p:val>
                                        </p:tav>
                                      </p:tavLst>
                                    </p:anim>
                                    <p:anim calcmode="lin" valueType="num">
                                      <p:cBhvr>
                                        <p:cTn id="4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4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334000"/>
          </a:xfrm>
        </p:spPr>
        <p:txBody>
          <a:bodyPr/>
          <a:lstStyle/>
          <a:p>
            <a:pPr marL="342900" lvl="2" indent="-342900"/>
            <a:r>
              <a:rPr lang="en-US" sz="3600" b="1" dirty="0" smtClean="0"/>
              <a:t>Historical &amp; doctrinal problems:</a:t>
            </a:r>
          </a:p>
          <a:p>
            <a:pPr marL="800100" lvl="3" indent="-342900"/>
            <a:r>
              <a:rPr lang="en-US" sz="2800" b="1" dirty="0" smtClean="0"/>
              <a:t>2 Peter &amp; Jude – Chicken or Egg?</a:t>
            </a:r>
          </a:p>
          <a:p>
            <a:pPr marL="800100" lvl="3" indent="-342900"/>
            <a:r>
              <a:rPr lang="en-US" sz="2800" b="1" dirty="0" smtClean="0"/>
              <a:t>“That there is a dependence either of 2 Peter on Jude or of Jude on 2 Peter, or of both on some lost document, is certain. For of the 25 verses in Jude no less than 15 appear, in whole or in part, in 2 Peter.”</a:t>
            </a:r>
          </a:p>
          <a:p>
            <a:pPr marL="800100" lvl="3" indent="-342900"/>
            <a:r>
              <a:rPr lang="en-US" sz="2800" b="1" dirty="0" smtClean="0">
                <a:solidFill>
                  <a:srgbClr val="C00000"/>
                </a:solidFill>
              </a:rPr>
              <a:t>Green, 22</a:t>
            </a:r>
            <a:endParaRPr lang="en-US" sz="2800" b="1" dirty="0" smtClean="0">
              <a:solidFill>
                <a:srgbClr val="C00000"/>
              </a:solidFill>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2" end="2"/>
                                            </p:txEl>
                                          </p:spTgt>
                                        </p:tgtEl>
                                      </p:cBhvr>
                                    </p:animEffect>
                                  </p:childTnLst>
                                </p:cTn>
                              </p:par>
                              <p:par>
                                <p:cTn id="22" presetID="29"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5"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334000"/>
          </a:xfrm>
        </p:spPr>
        <p:txBody>
          <a:bodyPr/>
          <a:lstStyle/>
          <a:p>
            <a:pPr marL="342900" lvl="2" indent="-342900"/>
            <a:r>
              <a:rPr lang="en-US" sz="3600" b="1" dirty="0" smtClean="0"/>
              <a:t>Historical &amp; doctrinal problems:</a:t>
            </a:r>
          </a:p>
          <a:p>
            <a:pPr marL="800100" lvl="3" indent="-342900"/>
            <a:r>
              <a:rPr lang="en-US" sz="2800" b="1" dirty="0" smtClean="0"/>
              <a:t>Four possible explanations:</a:t>
            </a:r>
          </a:p>
          <a:p>
            <a:pPr marL="800100" lvl="3" indent="-342900"/>
            <a:r>
              <a:rPr lang="en-US" sz="2800" b="1" dirty="0" smtClean="0"/>
              <a:t>Jude is dependent on 2 Peter</a:t>
            </a:r>
          </a:p>
          <a:p>
            <a:pPr marL="800100" lvl="3" indent="-342900"/>
            <a:r>
              <a:rPr lang="en-US" sz="2800" b="1" dirty="0" smtClean="0"/>
              <a:t>2 Peter is dependent on Jude</a:t>
            </a:r>
          </a:p>
          <a:p>
            <a:pPr marL="800100" lvl="3" indent="-342900"/>
            <a:r>
              <a:rPr lang="en-US" sz="2800" b="1" dirty="0" smtClean="0"/>
              <a:t>Both are dependent on a common source</a:t>
            </a:r>
          </a:p>
          <a:p>
            <a:pPr marL="800100" lvl="3" indent="-342900"/>
            <a:r>
              <a:rPr lang="en-US" sz="2800" b="1" dirty="0" smtClean="0"/>
              <a:t>Both were written by the same author</a:t>
            </a:r>
          </a:p>
          <a:p>
            <a:pPr marL="800100" lvl="3" indent="-342900"/>
            <a:r>
              <a:rPr lang="en-US" sz="2800" b="1" dirty="0" err="1" smtClean="0">
                <a:solidFill>
                  <a:srgbClr val="C00000"/>
                </a:solidFill>
              </a:rPr>
              <a:t>Bauckham</a:t>
            </a:r>
            <a:r>
              <a:rPr lang="en-US" sz="2800" b="1" dirty="0" smtClean="0">
                <a:solidFill>
                  <a:srgbClr val="C00000"/>
                </a:solidFill>
              </a:rPr>
              <a:t>, 141</a:t>
            </a:r>
            <a:endParaRPr lang="en-US" sz="2800" b="1" dirty="0" smtClean="0">
              <a:solidFill>
                <a:srgbClr val="C00000"/>
              </a:solidFill>
            </a:endParaRPr>
          </a:p>
        </p:txBody>
      </p:sp>
      <p:pic>
        <p:nvPicPr>
          <p:cNvPr id="4" name="Picture 6" descr="http://eteamz.active.com/westvalleygirlssoftball/images/questionmark.gif"/>
          <p:cNvPicPr>
            <a:picLocks noChangeAspect="1" noChangeArrowheads="1"/>
          </p:cNvPicPr>
          <p:nvPr/>
        </p:nvPicPr>
        <p:blipFill>
          <a:blip r:embed="rId3"/>
          <a:srcRect/>
          <a:stretch>
            <a:fillRect/>
          </a:stretch>
        </p:blipFill>
        <p:spPr bwMode="auto">
          <a:xfrm>
            <a:off x="3276600" y="2057400"/>
            <a:ext cx="3581400" cy="3904721"/>
          </a:xfrm>
          <a:prstGeom prst="rect">
            <a:avLst/>
          </a:prstGeom>
          <a:noFill/>
          <a:ln w="57150">
            <a:solidFill>
              <a:srgbClr val="C00000"/>
            </a:solidFill>
          </a:ln>
        </p:spPr>
      </p:pic>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9"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 calcmode="lin" valueType="num">
                                      <p:cBhvr>
                                        <p:cTn id="40"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1"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2" dur="1000"/>
                                        <p:tgtEl>
                                          <p:spTgt spid="3">
                                            <p:txEl>
                                              <p:pRg st="5" end="5"/>
                                            </p:txEl>
                                          </p:spTgt>
                                        </p:tgtEl>
                                      </p:cBhvr>
                                    </p:animEffect>
                                  </p:childTnLst>
                                </p:cTn>
                              </p:par>
                              <p:par>
                                <p:cTn id="43" presetID="29" presetClass="entr" presetSubtype="0" fill="hold" grpId="0"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p:cTn id="45"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46"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47" dur="1000"/>
                                        <p:tgtEl>
                                          <p:spTgt spid="3">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0" presetClass="entr" presetSubtype="0" decel="100000" fill="hold" nodeType="clickEffect">
                                  <p:stCondLst>
                                    <p:cond delay="0"/>
                                  </p:stCondLst>
                                  <p:childTnLst>
                                    <p:set>
                                      <p:cBhvr>
                                        <p:cTn id="51" dur="1" fill="hold">
                                          <p:stCondLst>
                                            <p:cond delay="0"/>
                                          </p:stCondLst>
                                        </p:cTn>
                                        <p:tgtEl>
                                          <p:spTgt spid="4"/>
                                        </p:tgtEl>
                                        <p:attrNameLst>
                                          <p:attrName>style.visibility</p:attrName>
                                        </p:attrNameLst>
                                      </p:cBhvr>
                                      <p:to>
                                        <p:strVal val="visible"/>
                                      </p:to>
                                    </p:set>
                                    <p:anim calcmode="lin" valueType="num">
                                      <p:cBhvr>
                                        <p:cTn id="52" dur="1000" fill="hold"/>
                                        <p:tgtEl>
                                          <p:spTgt spid="4"/>
                                        </p:tgtEl>
                                        <p:attrNameLst>
                                          <p:attrName>ppt_w</p:attrName>
                                        </p:attrNameLst>
                                      </p:cBhvr>
                                      <p:tavLst>
                                        <p:tav tm="0">
                                          <p:val>
                                            <p:strVal val="#ppt_w+.3"/>
                                          </p:val>
                                        </p:tav>
                                        <p:tav tm="100000">
                                          <p:val>
                                            <p:strVal val="#ppt_w"/>
                                          </p:val>
                                        </p:tav>
                                      </p:tavLst>
                                    </p:anim>
                                    <p:anim calcmode="lin" valueType="num">
                                      <p:cBhvr>
                                        <p:cTn id="53" dur="1000" fill="hold"/>
                                        <p:tgtEl>
                                          <p:spTgt spid="4"/>
                                        </p:tgtEl>
                                        <p:attrNameLst>
                                          <p:attrName>ppt_h</p:attrName>
                                        </p:attrNameLst>
                                      </p:cBhvr>
                                      <p:tavLst>
                                        <p:tav tm="0">
                                          <p:val>
                                            <p:strVal val="#ppt_h"/>
                                          </p:val>
                                        </p:tav>
                                        <p:tav tm="100000">
                                          <p:val>
                                            <p:strVal val="#ppt_h"/>
                                          </p:val>
                                        </p:tav>
                                      </p:tavLst>
                                    </p:anim>
                                    <p:animEffect transition="in" filter="fade">
                                      <p:cBhvr>
                                        <p:cTn id="54"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162800" cy="1143000"/>
          </a:xfrm>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a:t>
            </a:r>
            <a:br>
              <a:rPr lang="en-US" sz="4800" b="1" dirty="0" smtClean="0">
                <a:latin typeface="Aharoni" pitchFamily="2" charset="-79"/>
                <a:cs typeface="Aharoni" pitchFamily="2" charset="-79"/>
              </a:rPr>
            </a:br>
            <a:r>
              <a:rPr lang="en-US" sz="3600" b="1" dirty="0" smtClean="0">
                <a:latin typeface="Aharoni" pitchFamily="2" charset="-79"/>
                <a:cs typeface="Aharoni" pitchFamily="2" charset="-79"/>
              </a:rPr>
              <a:t>Place &amp; Date of Writing</a:t>
            </a:r>
            <a:endParaRPr lang="en-US" sz="3600" b="1" dirty="0">
              <a:latin typeface="Aharoni" pitchFamily="2" charset="-79"/>
              <a:cs typeface="Aharoni" pitchFamily="2" charset="-79"/>
            </a:endParaRPr>
          </a:p>
        </p:txBody>
      </p:sp>
      <p:sp>
        <p:nvSpPr>
          <p:cNvPr id="3" name="Content Placeholder 2"/>
          <p:cNvSpPr>
            <a:spLocks noGrp="1"/>
          </p:cNvSpPr>
          <p:nvPr>
            <p:ph idx="1"/>
          </p:nvPr>
        </p:nvSpPr>
        <p:spPr>
          <a:xfrm>
            <a:off x="1600200" y="1600200"/>
            <a:ext cx="7086600" cy="5029200"/>
          </a:xfrm>
        </p:spPr>
        <p:txBody>
          <a:bodyPr/>
          <a:lstStyle/>
          <a:p>
            <a:pPr marL="342900" lvl="2" indent="-342900"/>
            <a:r>
              <a:rPr lang="en-US" sz="3200" b="1" dirty="0" smtClean="0"/>
              <a:t>“We are almost completely in the dark about the origin of this letter.” </a:t>
            </a:r>
            <a:r>
              <a:rPr lang="en-US" sz="3200" b="1" dirty="0" smtClean="0">
                <a:solidFill>
                  <a:srgbClr val="C00000"/>
                </a:solidFill>
              </a:rPr>
              <a:t>Green, 35</a:t>
            </a:r>
          </a:p>
          <a:p>
            <a:pPr marL="800100" lvl="3" indent="-342900"/>
            <a:r>
              <a:rPr lang="en-US" sz="3200" b="1" i="1" dirty="0" smtClean="0"/>
              <a:t>“Babylon”</a:t>
            </a:r>
            <a:endParaRPr lang="en-US" sz="3200" b="1" dirty="0" smtClean="0"/>
          </a:p>
          <a:p>
            <a:pPr marL="800100" lvl="3" indent="-342900"/>
            <a:r>
              <a:rPr lang="en-US" sz="3200" b="1" i="1" dirty="0" smtClean="0"/>
              <a:t>“This is now, beloved, the second letter I am writing to you.”</a:t>
            </a:r>
          </a:p>
          <a:p>
            <a:pPr marL="800100" lvl="3" indent="-342900"/>
            <a:r>
              <a:rPr lang="en-US" sz="3200" b="1" dirty="0" smtClean="0"/>
              <a:t>A.D. 64-68</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 – Recipients</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334000"/>
          </a:xfrm>
        </p:spPr>
        <p:txBody>
          <a:bodyPr/>
          <a:lstStyle/>
          <a:p>
            <a:pPr marL="342900" lvl="2" indent="-342900"/>
            <a:r>
              <a:rPr lang="en-US" sz="3200" b="1" i="1" dirty="0" smtClean="0"/>
              <a:t>“This is now, beloved, the second letter I am writing to you in which I am stirring up your sincere mind by way of reminder” </a:t>
            </a:r>
            <a:r>
              <a:rPr lang="en-US" sz="3200" b="1" dirty="0" smtClean="0"/>
              <a:t>(3:1)</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z="4800" b="1" dirty="0" smtClean="0">
                <a:latin typeface="Aharoni" pitchFamily="2" charset="-79"/>
                <a:cs typeface="Aharoni" pitchFamily="2" charset="-79"/>
              </a:rPr>
              <a:t>Introductory Matters</a:t>
            </a:r>
            <a:endParaRPr lang="en-US" sz="4800" b="1" dirty="0">
              <a:latin typeface="Aharoni" pitchFamily="2" charset="-79"/>
              <a:cs typeface="Aharoni" pitchFamily="2" charset="-79"/>
            </a:endParaRPr>
          </a:p>
        </p:txBody>
      </p:sp>
      <p:sp>
        <p:nvSpPr>
          <p:cNvPr id="3075" name="Rectangle 3"/>
          <p:cNvSpPr>
            <a:spLocks noGrp="1" noChangeArrowheads="1"/>
          </p:cNvSpPr>
          <p:nvPr>
            <p:ph idx="1"/>
          </p:nvPr>
        </p:nvSpPr>
        <p:spPr>
          <a:xfrm>
            <a:off x="1981200" y="1524000"/>
            <a:ext cx="7086600" cy="5029200"/>
          </a:xfrm>
        </p:spPr>
        <p:txBody>
          <a:bodyPr/>
          <a:lstStyle/>
          <a:p>
            <a:r>
              <a:rPr lang="en-US" sz="4000" b="1" dirty="0" smtClean="0"/>
              <a:t>Authorship</a:t>
            </a:r>
          </a:p>
          <a:p>
            <a:r>
              <a:rPr lang="en-US" sz="4000" b="1" dirty="0" smtClean="0"/>
              <a:t>Place &amp; Date of Writing</a:t>
            </a:r>
          </a:p>
          <a:p>
            <a:r>
              <a:rPr lang="en-US" sz="4000" b="1" dirty="0" smtClean="0"/>
              <a:t>Recipients</a:t>
            </a:r>
          </a:p>
          <a:p>
            <a:r>
              <a:rPr lang="en-US" sz="4000" b="1" dirty="0" smtClean="0"/>
              <a:t>Purpose &amp; Message</a:t>
            </a:r>
            <a:endParaRPr lang="en-US" sz="4000" b="1" dirty="0"/>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50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ppt_x</p:attrName>
                                        </p:attrNameLst>
                                      </p:cBhvr>
                                      <p:tavLst>
                                        <p:tav tm="0">
                                          <p:val>
                                            <p:strVal val="#ppt_x-.2"/>
                                          </p:val>
                                        </p:tav>
                                        <p:tav tm="100000">
                                          <p:val>
                                            <p:strVal val="#ppt_x"/>
                                          </p:val>
                                        </p:tav>
                                      </p:tavLst>
                                    </p:anim>
                                    <p:anim calcmode="lin" valueType="num">
                                      <p:cBhvr>
                                        <p:cTn id="8" dur="1000" fill="hold"/>
                                        <p:tgtEl>
                                          <p:spTgt spid="30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4"/>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075">
                                            <p:txEl>
                                              <p:pRg st="0" end="0"/>
                                            </p:txEl>
                                          </p:spTgt>
                                        </p:tgtEl>
                                        <p:attrNameLst>
                                          <p:attrName>style.visibility</p:attrName>
                                        </p:attrNameLst>
                                      </p:cBhvr>
                                      <p:to>
                                        <p:strVal val="visible"/>
                                      </p:to>
                                    </p:set>
                                    <p:anim calcmode="lin" valueType="num">
                                      <p:cBhvr>
                                        <p:cTn id="14" dur="1000" fill="hold"/>
                                        <p:tgtEl>
                                          <p:spTgt spid="3075">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07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07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075">
                                            <p:txEl>
                                              <p:pRg st="1" end="1"/>
                                            </p:txEl>
                                          </p:spTgt>
                                        </p:tgtEl>
                                        <p:attrNameLst>
                                          <p:attrName>style.visibility</p:attrName>
                                        </p:attrNameLst>
                                      </p:cBhvr>
                                      <p:to>
                                        <p:strVal val="visible"/>
                                      </p:to>
                                    </p:set>
                                    <p:anim calcmode="lin" valueType="num">
                                      <p:cBhvr>
                                        <p:cTn id="21" dur="1000" fill="hold"/>
                                        <p:tgtEl>
                                          <p:spTgt spid="3075">
                                            <p:txEl>
                                              <p:pRg st="1" end="1"/>
                                            </p:txEl>
                                          </p:spTgt>
                                        </p:tgtEl>
                                        <p:attrNameLst>
                                          <p:attrName>ppt_x</p:attrName>
                                        </p:attrNameLst>
                                      </p:cBhvr>
                                      <p:tavLst>
                                        <p:tav tm="0">
                                          <p:val>
                                            <p:strVal val="#ppt_x-.2"/>
                                          </p:val>
                                        </p:tav>
                                        <p:tav tm="100000">
                                          <p:val>
                                            <p:strVal val="#ppt_x"/>
                                          </p:val>
                                        </p:tav>
                                      </p:tavLst>
                                    </p:anim>
                                    <p:anim calcmode="lin" valueType="num">
                                      <p:cBhvr>
                                        <p:cTn id="22" dur="1000" fill="hold"/>
                                        <p:tgtEl>
                                          <p:spTgt spid="307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07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075">
                                            <p:txEl>
                                              <p:pRg st="2" end="2"/>
                                            </p:txEl>
                                          </p:spTgt>
                                        </p:tgtEl>
                                        <p:attrNameLst>
                                          <p:attrName>style.visibility</p:attrName>
                                        </p:attrNameLst>
                                      </p:cBhvr>
                                      <p:to>
                                        <p:strVal val="visible"/>
                                      </p:to>
                                    </p:set>
                                    <p:anim calcmode="lin" valueType="num">
                                      <p:cBhvr>
                                        <p:cTn id="28" dur="1000" fill="hold"/>
                                        <p:tgtEl>
                                          <p:spTgt spid="3075">
                                            <p:txEl>
                                              <p:pRg st="2" end="2"/>
                                            </p:txEl>
                                          </p:spTgt>
                                        </p:tgtEl>
                                        <p:attrNameLst>
                                          <p:attrName>ppt_x</p:attrName>
                                        </p:attrNameLst>
                                      </p:cBhvr>
                                      <p:tavLst>
                                        <p:tav tm="0">
                                          <p:val>
                                            <p:strVal val="#ppt_x-.2"/>
                                          </p:val>
                                        </p:tav>
                                        <p:tav tm="100000">
                                          <p:val>
                                            <p:strVal val="#ppt_x"/>
                                          </p:val>
                                        </p:tav>
                                      </p:tavLst>
                                    </p:anim>
                                    <p:anim calcmode="lin" valueType="num">
                                      <p:cBhvr>
                                        <p:cTn id="29" dur="1000" fill="hold"/>
                                        <p:tgtEl>
                                          <p:spTgt spid="307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075">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075">
                                            <p:txEl>
                                              <p:pRg st="3" end="3"/>
                                            </p:txEl>
                                          </p:spTgt>
                                        </p:tgtEl>
                                        <p:attrNameLst>
                                          <p:attrName>style.visibility</p:attrName>
                                        </p:attrNameLst>
                                      </p:cBhvr>
                                      <p:to>
                                        <p:strVal val="visible"/>
                                      </p:to>
                                    </p:set>
                                    <p:anim calcmode="lin" valueType="num">
                                      <p:cBhvr>
                                        <p:cTn id="35" dur="1000" fill="hold"/>
                                        <p:tgtEl>
                                          <p:spTgt spid="3075">
                                            <p:txEl>
                                              <p:pRg st="3" end="3"/>
                                            </p:txEl>
                                          </p:spTgt>
                                        </p:tgtEl>
                                        <p:attrNameLst>
                                          <p:attrName>ppt_x</p:attrName>
                                        </p:attrNameLst>
                                      </p:cBhvr>
                                      <p:tavLst>
                                        <p:tav tm="0">
                                          <p:val>
                                            <p:strVal val="#ppt_x-.2"/>
                                          </p:val>
                                        </p:tav>
                                        <p:tav tm="100000">
                                          <p:val>
                                            <p:strVal val="#ppt_x"/>
                                          </p:val>
                                        </p:tav>
                                      </p:tavLst>
                                    </p:anim>
                                    <p:anim calcmode="lin" valueType="num">
                                      <p:cBhvr>
                                        <p:cTn id="36" dur="1000" fill="hold"/>
                                        <p:tgtEl>
                                          <p:spTgt spid="307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0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 – Recipients</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334000"/>
          </a:xfrm>
        </p:spPr>
        <p:txBody>
          <a:bodyPr/>
          <a:lstStyle/>
          <a:p>
            <a:pPr marL="342900" lvl="2" indent="-342900"/>
            <a:r>
              <a:rPr lang="en-US" sz="3600" b="1" dirty="0" smtClean="0"/>
              <a:t>Gentile audience?</a:t>
            </a:r>
          </a:p>
          <a:p>
            <a:pPr lvl="1"/>
            <a:r>
              <a:rPr lang="en-US" sz="3200" b="1" i="1" dirty="0" smtClean="0"/>
              <a:t>“Your apostles”</a:t>
            </a:r>
            <a:r>
              <a:rPr lang="en-US" sz="3200" b="1" dirty="0" smtClean="0"/>
              <a:t> (3:2)</a:t>
            </a:r>
          </a:p>
          <a:p>
            <a:pPr lvl="1"/>
            <a:r>
              <a:rPr lang="en-US" sz="3200" b="1" i="1" dirty="0" smtClean="0"/>
              <a:t>“A faith of the same kind as ours”</a:t>
            </a:r>
            <a:r>
              <a:rPr lang="en-US" sz="3200" b="1" dirty="0" smtClean="0"/>
              <a:t> (1:1)</a:t>
            </a:r>
          </a:p>
          <a:p>
            <a:pPr lvl="1"/>
            <a:r>
              <a:rPr lang="en-US" sz="3200" b="1" i="1" dirty="0" smtClean="0"/>
              <a:t>“Having escaped the corruption that is in the world by lust”</a:t>
            </a:r>
            <a:r>
              <a:rPr lang="en-US" sz="3200" b="1" dirty="0" smtClean="0"/>
              <a:t> (1:4)</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par>
                                <p:cTn id="17" presetID="29"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2" end="2"/>
                                            </p:txEl>
                                          </p:spTgt>
                                        </p:tgtEl>
                                      </p:cBhvr>
                                    </p:animEffect>
                                  </p:childTnLst>
                                </p:cTn>
                              </p:par>
                              <p:par>
                                <p:cTn id="22" presetID="29"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5"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2</a:t>
            </a:r>
            <a:r>
              <a:rPr lang="en-US" sz="4800" b="1" baseline="30000" dirty="0" smtClean="0">
                <a:latin typeface="Aharoni" pitchFamily="2" charset="-79"/>
                <a:cs typeface="Aharoni" pitchFamily="2" charset="-79"/>
              </a:rPr>
              <a:t>nd</a:t>
            </a:r>
            <a:r>
              <a:rPr lang="en-US" sz="4800" b="1" dirty="0" smtClean="0">
                <a:latin typeface="Aharoni" pitchFamily="2" charset="-79"/>
                <a:cs typeface="Aharoni" pitchFamily="2" charset="-79"/>
              </a:rPr>
              <a:t> Peter – Recipients</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334000"/>
          </a:xfrm>
        </p:spPr>
        <p:txBody>
          <a:bodyPr/>
          <a:lstStyle/>
          <a:p>
            <a:pPr marL="342900" lvl="2" indent="-342900"/>
            <a:r>
              <a:rPr lang="en-US" sz="3600" b="1" dirty="0" smtClean="0"/>
              <a:t>Gentile audience?</a:t>
            </a:r>
          </a:p>
          <a:p>
            <a:pPr lvl="1"/>
            <a:r>
              <a:rPr lang="en-US" b="1" dirty="0" smtClean="0"/>
              <a:t>“It is hard to imagine that the Epistle would have contained no specific O.T. citations (though there are a great many allusions) if the recipients were primarily Jews. It is probable that a mixed community is nearest the truth; they are people to whom the author had personally written and ministered (I.16, iii.16). It is impossible to be more precise than this.”  </a:t>
            </a:r>
            <a:r>
              <a:rPr lang="en-US" b="1" dirty="0" smtClean="0">
                <a:solidFill>
                  <a:srgbClr val="C00000"/>
                </a:solidFill>
              </a:rPr>
              <a:t>Green, 36</a:t>
            </a:r>
          </a:p>
        </p:txBody>
      </p:sp>
    </p:spTree>
  </p:cSld>
  <p:clrMapOvr>
    <a:masterClrMapping/>
  </p:clrMapOvr>
  <p:transition spd="slow">
    <p:zoom/>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162800" cy="1143000"/>
          </a:xfrm>
        </p:spPr>
        <p:txBody>
          <a:bodyPr/>
          <a:lstStyle/>
          <a:p>
            <a:r>
              <a:rPr lang="en-US" sz="4000" b="1" dirty="0" smtClean="0">
                <a:latin typeface="Aharoni" pitchFamily="2" charset="-79"/>
                <a:cs typeface="Aharoni" pitchFamily="2" charset="-79"/>
              </a:rPr>
              <a:t>2</a:t>
            </a:r>
            <a:r>
              <a:rPr lang="en-US" sz="4000" b="1" baseline="30000" dirty="0" smtClean="0">
                <a:latin typeface="Aharoni" pitchFamily="2" charset="-79"/>
                <a:cs typeface="Aharoni" pitchFamily="2" charset="-79"/>
              </a:rPr>
              <a:t>nd</a:t>
            </a:r>
            <a:r>
              <a:rPr lang="en-US" sz="4000" b="1" dirty="0" smtClean="0">
                <a:latin typeface="Aharoni" pitchFamily="2" charset="-79"/>
                <a:cs typeface="Aharoni" pitchFamily="2" charset="-79"/>
              </a:rPr>
              <a:t> Peter</a:t>
            </a:r>
            <a:br>
              <a:rPr lang="en-US" sz="4000" b="1" dirty="0" smtClean="0">
                <a:latin typeface="Aharoni" pitchFamily="2" charset="-79"/>
                <a:cs typeface="Aharoni" pitchFamily="2" charset="-79"/>
              </a:rPr>
            </a:br>
            <a:r>
              <a:rPr lang="en-US" sz="4000" b="1" dirty="0" smtClean="0">
                <a:latin typeface="Aharoni" pitchFamily="2" charset="-79"/>
                <a:cs typeface="Aharoni" pitchFamily="2" charset="-79"/>
              </a:rPr>
              <a:t>Purpose &amp; Message</a:t>
            </a:r>
            <a:endParaRPr lang="en-US" sz="4000" b="1" dirty="0">
              <a:latin typeface="Aharoni" pitchFamily="2" charset="-79"/>
              <a:cs typeface="Aharoni" pitchFamily="2" charset="-79"/>
            </a:endParaRPr>
          </a:p>
        </p:txBody>
      </p:sp>
      <p:sp>
        <p:nvSpPr>
          <p:cNvPr id="3" name="Content Placeholder 2"/>
          <p:cNvSpPr>
            <a:spLocks noGrp="1"/>
          </p:cNvSpPr>
          <p:nvPr>
            <p:ph idx="1"/>
          </p:nvPr>
        </p:nvSpPr>
        <p:spPr>
          <a:xfrm>
            <a:off x="1600200" y="1524000"/>
            <a:ext cx="7086600" cy="5181600"/>
          </a:xfrm>
        </p:spPr>
        <p:txBody>
          <a:bodyPr/>
          <a:lstStyle/>
          <a:p>
            <a:pPr marL="342900" lvl="2" indent="-342900"/>
            <a:r>
              <a:rPr lang="en-US" sz="3600" b="1" dirty="0" smtClean="0"/>
              <a:t>Three reasons for writing:</a:t>
            </a:r>
          </a:p>
          <a:p>
            <a:pPr lvl="1"/>
            <a:r>
              <a:rPr lang="en-US" b="1" dirty="0" smtClean="0"/>
              <a:t>To stir up his readers by way of reminder to growth in Christian character      (1:5-15; 3:18)</a:t>
            </a:r>
            <a:endParaRPr lang="en-US" sz="3200" b="1" dirty="0" smtClean="0"/>
          </a:p>
          <a:p>
            <a:pPr lvl="1"/>
            <a:r>
              <a:rPr lang="en-US" b="1" dirty="0" smtClean="0"/>
              <a:t>To encourage them to a patient expectation of the Lord’s return       (3:1-14)</a:t>
            </a:r>
            <a:endParaRPr lang="en-US" sz="3200" b="1" dirty="0" smtClean="0"/>
          </a:p>
          <a:p>
            <a:pPr lvl="1"/>
            <a:r>
              <a:rPr lang="en-US" b="1" dirty="0" smtClean="0"/>
              <a:t>To warn them against being </a:t>
            </a:r>
            <a:r>
              <a:rPr lang="en-US" b="1" i="1" dirty="0" smtClean="0"/>
              <a:t>“carried away by the error of unprincipled men and fall from your own steadfastness”</a:t>
            </a:r>
            <a:r>
              <a:rPr lang="en-US" b="1" dirty="0" smtClean="0"/>
              <a:t> (3:17)</a:t>
            </a:r>
            <a:endParaRPr lang="en-US" sz="3200" b="1" dirty="0" smtClean="0"/>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162800" cy="1143000"/>
          </a:xfrm>
        </p:spPr>
        <p:txBody>
          <a:bodyPr/>
          <a:lstStyle/>
          <a:p>
            <a:r>
              <a:rPr lang="en-US" sz="4000" b="1" dirty="0" smtClean="0">
                <a:latin typeface="Aharoni" pitchFamily="2" charset="-79"/>
                <a:cs typeface="Aharoni" pitchFamily="2" charset="-79"/>
              </a:rPr>
              <a:t>2</a:t>
            </a:r>
            <a:r>
              <a:rPr lang="en-US" sz="4000" b="1" baseline="30000" dirty="0" smtClean="0">
                <a:latin typeface="Aharoni" pitchFamily="2" charset="-79"/>
                <a:cs typeface="Aharoni" pitchFamily="2" charset="-79"/>
              </a:rPr>
              <a:t>nd</a:t>
            </a:r>
            <a:r>
              <a:rPr lang="en-US" sz="4000" b="1" dirty="0" smtClean="0">
                <a:latin typeface="Aharoni" pitchFamily="2" charset="-79"/>
                <a:cs typeface="Aharoni" pitchFamily="2" charset="-79"/>
              </a:rPr>
              <a:t> Peter</a:t>
            </a:r>
            <a:br>
              <a:rPr lang="en-US" sz="4000" b="1" dirty="0" smtClean="0">
                <a:latin typeface="Aharoni" pitchFamily="2" charset="-79"/>
                <a:cs typeface="Aharoni" pitchFamily="2" charset="-79"/>
              </a:rPr>
            </a:br>
            <a:r>
              <a:rPr lang="en-US" sz="4000" b="1" dirty="0" smtClean="0">
                <a:latin typeface="Aharoni" pitchFamily="2" charset="-79"/>
                <a:cs typeface="Aharoni" pitchFamily="2" charset="-79"/>
              </a:rPr>
              <a:t>Purpose &amp; Message</a:t>
            </a:r>
            <a:endParaRPr lang="en-US" sz="4000" b="1" dirty="0">
              <a:latin typeface="Aharoni" pitchFamily="2" charset="-79"/>
              <a:cs typeface="Aharoni" pitchFamily="2" charset="-79"/>
            </a:endParaRPr>
          </a:p>
        </p:txBody>
      </p:sp>
      <p:sp>
        <p:nvSpPr>
          <p:cNvPr id="3" name="Content Placeholder 2"/>
          <p:cNvSpPr>
            <a:spLocks noGrp="1"/>
          </p:cNvSpPr>
          <p:nvPr>
            <p:ph idx="1"/>
          </p:nvPr>
        </p:nvSpPr>
        <p:spPr>
          <a:xfrm>
            <a:off x="1600200" y="1524000"/>
            <a:ext cx="7086600" cy="5181600"/>
          </a:xfrm>
        </p:spPr>
        <p:txBody>
          <a:bodyPr/>
          <a:lstStyle/>
          <a:p>
            <a:pPr marL="342900" lvl="2" indent="-342900"/>
            <a:r>
              <a:rPr lang="en-US" sz="3600" b="1" dirty="0" smtClean="0"/>
              <a:t>Three reasons for writing:</a:t>
            </a:r>
          </a:p>
          <a:p>
            <a:pPr lvl="1"/>
            <a:r>
              <a:rPr lang="en-US" b="1" dirty="0" smtClean="0"/>
              <a:t>“Knowing his death is imminent (1:13-14), Peter wanted to ensure that his readers remain established in the truth (1:12), and be mindful of both the words spoken before the prophets and the commandments given by the apostles, especially in regards to the promise of the Lord's return (3:1-4).”  </a:t>
            </a:r>
            <a:r>
              <a:rPr lang="en-US" b="1" dirty="0" smtClean="0">
                <a:solidFill>
                  <a:srgbClr val="C00000"/>
                </a:solidFill>
              </a:rPr>
              <a:t>Copeland</a:t>
            </a:r>
          </a:p>
        </p:txBody>
      </p:sp>
    </p:spTree>
  </p:cSld>
  <p:clrMapOvr>
    <a:masterClrMapping/>
  </p:clrMapOvr>
  <p:transition spd="slow">
    <p:zoom/>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1200" y="685800"/>
            <a:ext cx="6477000" cy="2917825"/>
          </a:xfrm>
        </p:spPr>
        <p:txBody>
          <a:bodyPr/>
          <a:lstStyle/>
          <a:p>
            <a:r>
              <a:rPr lang="en-US" b="1" dirty="0" smtClean="0">
                <a:latin typeface="Aharoni" pitchFamily="2" charset="-79"/>
                <a:cs typeface="Aharoni" pitchFamily="2" charset="-79"/>
              </a:rPr>
              <a:t>Introduction to    1 &amp; 2 Peter</a:t>
            </a:r>
            <a:endParaRPr lang="en-US" b="1" dirty="0">
              <a:latin typeface="Aharoni" pitchFamily="2" charset="-79"/>
              <a:cs typeface="Aharoni" pitchFamily="2" charset="-79"/>
            </a:endParaRPr>
          </a:p>
        </p:txBody>
      </p:sp>
      <p:sp>
        <p:nvSpPr>
          <p:cNvPr id="3" name="Subtitle 2"/>
          <p:cNvSpPr>
            <a:spLocks noGrp="1"/>
          </p:cNvSpPr>
          <p:nvPr>
            <p:ph type="subTitle" idx="1"/>
          </p:nvPr>
        </p:nvSpPr>
        <p:spPr>
          <a:xfrm>
            <a:off x="2743200" y="3810000"/>
            <a:ext cx="5715000" cy="2057400"/>
          </a:xfrm>
        </p:spPr>
        <p:txBody>
          <a:bodyPr/>
          <a:lstStyle/>
          <a:p>
            <a:r>
              <a:rPr lang="en-US" sz="4000" b="1" dirty="0" smtClean="0"/>
              <a:t>SITS Conference</a:t>
            </a:r>
          </a:p>
          <a:p>
            <a:r>
              <a:rPr lang="en-US" b="1" dirty="0" smtClean="0"/>
              <a:t>Johnson City, Tennessee</a:t>
            </a:r>
          </a:p>
          <a:p>
            <a:r>
              <a:rPr lang="en-US" b="1" dirty="0" smtClean="0"/>
              <a:t>February, 2008</a:t>
            </a:r>
            <a:endParaRPr lang="en-US" b="1" dirty="0"/>
          </a:p>
        </p:txBody>
      </p:sp>
    </p:spTree>
  </p:cSld>
  <p:clrMapOvr>
    <a:masterClrMapping/>
  </p:clrMapOvr>
  <p:transition spd="slow">
    <p:zoom/>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52400"/>
            <a:ext cx="9677400" cy="716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029200"/>
          </a:xfrm>
        </p:spPr>
        <p:txBody>
          <a:bodyPr/>
          <a:lstStyle/>
          <a:p>
            <a:r>
              <a:rPr lang="en-US" sz="2800" b="1" dirty="0" smtClean="0"/>
              <a:t>“This epistle was universally recognized as a work of the Apostle Peter.”   </a:t>
            </a:r>
            <a:r>
              <a:rPr lang="en-US" sz="2800" b="1" dirty="0" err="1" smtClean="0">
                <a:solidFill>
                  <a:srgbClr val="C00000"/>
                </a:solidFill>
              </a:rPr>
              <a:t>Thiessen</a:t>
            </a:r>
            <a:r>
              <a:rPr lang="en-US" sz="2800" b="1" dirty="0" smtClean="0">
                <a:solidFill>
                  <a:srgbClr val="C00000"/>
                </a:solidFill>
              </a:rPr>
              <a:t>, 278</a:t>
            </a:r>
          </a:p>
          <a:p>
            <a:r>
              <a:rPr lang="en-US" sz="2800" b="1" dirty="0" smtClean="0"/>
              <a:t>“... from the earliest time the letter circulated in the church, it was known and accepted as a letter written by Peter.”   </a:t>
            </a:r>
            <a:r>
              <a:rPr lang="en-US" sz="2800" b="1" dirty="0" err="1" smtClean="0">
                <a:solidFill>
                  <a:srgbClr val="C00000"/>
                </a:solidFill>
              </a:rPr>
              <a:t>Grudem</a:t>
            </a:r>
            <a:r>
              <a:rPr lang="en-US" sz="2800" b="1" dirty="0" smtClean="0">
                <a:solidFill>
                  <a:srgbClr val="C00000"/>
                </a:solidFill>
              </a:rPr>
              <a:t>, 21</a:t>
            </a:r>
          </a:p>
          <a:p>
            <a:pPr marL="342900" lvl="1" indent="-342900">
              <a:buFontTx/>
              <a:buChar char="•"/>
            </a:pPr>
            <a:r>
              <a:rPr lang="en-US" sz="2800" b="1" dirty="0" smtClean="0"/>
              <a:t>“</a:t>
            </a:r>
            <a:r>
              <a:rPr lang="en-US" b="1" dirty="0" smtClean="0"/>
              <a:t>It was not until the nineteenth century that his authorship was questioned by rationalistic scholars.”  </a:t>
            </a:r>
            <a:r>
              <a:rPr lang="en-US" b="1" dirty="0" smtClean="0">
                <a:solidFill>
                  <a:srgbClr val="C00000"/>
                </a:solidFill>
              </a:rPr>
              <a:t>Hamilton, xxi</a:t>
            </a:r>
            <a:endParaRPr lang="en-US" sz="3200" b="1" dirty="0" smtClean="0">
              <a:solidFill>
                <a:srgbClr val="C00000"/>
              </a:solidFill>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486400"/>
          </a:xfrm>
        </p:spPr>
        <p:txBody>
          <a:bodyPr/>
          <a:lstStyle/>
          <a:p>
            <a:r>
              <a:rPr lang="en-US" b="1" i="1" dirty="0" smtClean="0">
                <a:solidFill>
                  <a:srgbClr val="C00000"/>
                </a:solidFill>
              </a:rPr>
              <a:t>External</a:t>
            </a:r>
            <a:r>
              <a:rPr lang="en-US" b="1" dirty="0" smtClean="0"/>
              <a:t> arguments in favor of Peter as author:</a:t>
            </a:r>
          </a:p>
          <a:p>
            <a:pPr lvl="1"/>
            <a:r>
              <a:rPr lang="en-US" b="1" i="1" dirty="0" smtClean="0"/>
              <a:t>“…the second letter I am writing to you.”</a:t>
            </a:r>
            <a:r>
              <a:rPr lang="en-US" b="1" dirty="0" smtClean="0"/>
              <a:t>  (2 Pet. 3:1)</a:t>
            </a:r>
          </a:p>
          <a:p>
            <a:pPr lvl="1"/>
            <a:r>
              <a:rPr lang="en-US" b="1" dirty="0" smtClean="0"/>
              <a:t>Numerous references in the writings of the “church fathers”</a:t>
            </a:r>
          </a:p>
          <a:p>
            <a:pPr lvl="2"/>
            <a:r>
              <a:rPr lang="en-US" b="1" dirty="0" smtClean="0"/>
              <a:t>Polycarp </a:t>
            </a:r>
          </a:p>
          <a:p>
            <a:pPr lvl="2"/>
            <a:r>
              <a:rPr lang="en-US" b="1" dirty="0" err="1" smtClean="0"/>
              <a:t>Papias</a:t>
            </a:r>
            <a:endParaRPr lang="en-US" b="1" dirty="0" smtClean="0"/>
          </a:p>
          <a:p>
            <a:pPr lvl="2"/>
            <a:r>
              <a:rPr lang="en-US" b="1" dirty="0" err="1" smtClean="0"/>
              <a:t>Irenaeus</a:t>
            </a:r>
            <a:endParaRPr lang="en-US" b="1" dirty="0" smtClean="0"/>
          </a:p>
          <a:p>
            <a:pPr lvl="2"/>
            <a:r>
              <a:rPr lang="en-US" b="1" dirty="0" smtClean="0"/>
              <a:t>Clement of Alexandria</a:t>
            </a:r>
          </a:p>
          <a:p>
            <a:pPr lvl="2"/>
            <a:r>
              <a:rPr lang="en-US" b="1" dirty="0" smtClean="0"/>
              <a:t>Eusebius</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par>
                          <p:cTn id="24" fill="hold">
                            <p:stCondLst>
                              <p:cond delay="1000"/>
                            </p:stCondLst>
                            <p:childTnLst>
                              <p:par>
                                <p:cTn id="25" presetID="29" presetClass="entr" presetSubtype="0" fill="hold" grpId="0" nodeType="afterEffect">
                                  <p:stCondLst>
                                    <p:cond delay="50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3">
                                            <p:txEl>
                                              <p:pRg st="3" end="3"/>
                                            </p:txEl>
                                          </p:spTgt>
                                        </p:tgtEl>
                                      </p:cBhvr>
                                    </p:animEffect>
                                  </p:childTnLst>
                                </p:cTn>
                              </p:par>
                            </p:childTnLst>
                          </p:cTn>
                        </p:par>
                        <p:par>
                          <p:cTn id="30" fill="hold">
                            <p:stCondLst>
                              <p:cond delay="2500"/>
                            </p:stCondLst>
                            <p:childTnLst>
                              <p:par>
                                <p:cTn id="31" presetID="29" presetClass="entr" presetSubtype="0" fill="hold" grpId="0" nodeType="afterEffect">
                                  <p:stCondLst>
                                    <p:cond delay="50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4" end="4"/>
                                            </p:txEl>
                                          </p:spTgt>
                                        </p:tgtEl>
                                      </p:cBhvr>
                                    </p:animEffect>
                                  </p:childTnLst>
                                </p:cTn>
                              </p:par>
                            </p:childTnLst>
                          </p:cTn>
                        </p:par>
                        <p:par>
                          <p:cTn id="36" fill="hold">
                            <p:stCondLst>
                              <p:cond delay="4000"/>
                            </p:stCondLst>
                            <p:childTnLst>
                              <p:par>
                                <p:cTn id="37" presetID="29" presetClass="entr" presetSubtype="0" fill="hold" grpId="0" nodeType="afterEffect">
                                  <p:stCondLst>
                                    <p:cond delay="50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0"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3">
                                            <p:txEl>
                                              <p:pRg st="5" end="5"/>
                                            </p:txEl>
                                          </p:spTgt>
                                        </p:tgtEl>
                                      </p:cBhvr>
                                    </p:animEffect>
                                  </p:childTnLst>
                                </p:cTn>
                              </p:par>
                            </p:childTnLst>
                          </p:cTn>
                        </p:par>
                        <p:par>
                          <p:cTn id="42" fill="hold">
                            <p:stCondLst>
                              <p:cond delay="5500"/>
                            </p:stCondLst>
                            <p:childTnLst>
                              <p:par>
                                <p:cTn id="43" presetID="29" presetClass="entr" presetSubtype="0" fill="hold" grpId="0" nodeType="afterEffect">
                                  <p:stCondLst>
                                    <p:cond delay="50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p:cTn id="45"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46"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47" dur="1000"/>
                                        <p:tgtEl>
                                          <p:spTgt spid="3">
                                            <p:txEl>
                                              <p:pRg st="6" end="6"/>
                                            </p:txEl>
                                          </p:spTgt>
                                        </p:tgtEl>
                                      </p:cBhvr>
                                    </p:animEffect>
                                  </p:childTnLst>
                                </p:cTn>
                              </p:par>
                            </p:childTnLst>
                          </p:cTn>
                        </p:par>
                        <p:par>
                          <p:cTn id="48" fill="hold">
                            <p:stCondLst>
                              <p:cond delay="7000"/>
                            </p:stCondLst>
                            <p:childTnLst>
                              <p:par>
                                <p:cTn id="49" presetID="29" presetClass="entr" presetSubtype="0" fill="hold" grpId="0" nodeType="afterEffect">
                                  <p:stCondLst>
                                    <p:cond delay="500"/>
                                  </p:stCondLst>
                                  <p:childTnLst>
                                    <p:set>
                                      <p:cBhvr>
                                        <p:cTn id="50" dur="1" fill="hold">
                                          <p:stCondLst>
                                            <p:cond delay="0"/>
                                          </p:stCondLst>
                                        </p:cTn>
                                        <p:tgtEl>
                                          <p:spTgt spid="3">
                                            <p:txEl>
                                              <p:pRg st="7" end="7"/>
                                            </p:txEl>
                                          </p:spTgt>
                                        </p:tgtEl>
                                        <p:attrNameLst>
                                          <p:attrName>style.visibility</p:attrName>
                                        </p:attrNameLst>
                                      </p:cBhvr>
                                      <p:to>
                                        <p:strVal val="visible"/>
                                      </p:to>
                                    </p:set>
                                    <p:anim calcmode="lin" valueType="num">
                                      <p:cBhvr>
                                        <p:cTn id="51" dur="1000" fill="hold"/>
                                        <p:tgtEl>
                                          <p:spTgt spid="3">
                                            <p:txEl>
                                              <p:pRg st="7" end="7"/>
                                            </p:txEl>
                                          </p:spTgt>
                                        </p:tgtEl>
                                        <p:attrNameLst>
                                          <p:attrName>ppt_x</p:attrName>
                                        </p:attrNameLst>
                                      </p:cBhvr>
                                      <p:tavLst>
                                        <p:tav tm="0">
                                          <p:val>
                                            <p:strVal val="#ppt_x-.2"/>
                                          </p:val>
                                        </p:tav>
                                        <p:tav tm="100000">
                                          <p:val>
                                            <p:strVal val="#ppt_x"/>
                                          </p:val>
                                        </p:tav>
                                      </p:tavLst>
                                    </p:anim>
                                    <p:anim calcmode="lin" valueType="num">
                                      <p:cBhvr>
                                        <p:cTn id="52" dur="1000" fill="hold"/>
                                        <p:tgtEl>
                                          <p:spTgt spid="3">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53"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486400"/>
          </a:xfrm>
        </p:spPr>
        <p:txBody>
          <a:bodyPr/>
          <a:lstStyle/>
          <a:p>
            <a:r>
              <a:rPr lang="en-US" b="1" i="1" dirty="0" smtClean="0">
                <a:solidFill>
                  <a:srgbClr val="C00000"/>
                </a:solidFill>
              </a:rPr>
              <a:t>Internal</a:t>
            </a:r>
            <a:r>
              <a:rPr lang="en-US" b="1" dirty="0" smtClean="0">
                <a:solidFill>
                  <a:srgbClr val="C00000"/>
                </a:solidFill>
              </a:rPr>
              <a:t> </a:t>
            </a:r>
            <a:r>
              <a:rPr lang="en-US" b="1" dirty="0" smtClean="0"/>
              <a:t>arguments in favor of Peter as author:</a:t>
            </a:r>
          </a:p>
          <a:p>
            <a:pPr lvl="1"/>
            <a:r>
              <a:rPr lang="en-US" b="1" dirty="0" smtClean="0"/>
              <a:t>Identified in the book (1:1)</a:t>
            </a:r>
          </a:p>
          <a:p>
            <a:pPr lvl="1"/>
            <a:r>
              <a:rPr lang="en-US" b="1" dirty="0" smtClean="0"/>
              <a:t>Describes himself as a </a:t>
            </a:r>
            <a:r>
              <a:rPr lang="en-US" b="1" i="1" dirty="0" smtClean="0"/>
              <a:t>“witness of the sufferings of Christ”</a:t>
            </a:r>
            <a:r>
              <a:rPr lang="en-US" b="1" dirty="0" smtClean="0"/>
              <a:t> (5:1)</a:t>
            </a:r>
          </a:p>
          <a:p>
            <a:pPr lvl="1"/>
            <a:r>
              <a:rPr lang="en-US" b="1" dirty="0" smtClean="0"/>
              <a:t>“Eye-witness” account of events involved in the trial and crucifixion (cf. 2:23-24)</a:t>
            </a:r>
          </a:p>
          <a:p>
            <a:pPr lvl="1"/>
            <a:r>
              <a:rPr lang="en-US" b="1" dirty="0" smtClean="0"/>
              <a:t>Mark as </a:t>
            </a:r>
            <a:r>
              <a:rPr lang="en-US" b="1" i="1" dirty="0" smtClean="0"/>
              <a:t>“my son”</a:t>
            </a:r>
            <a:r>
              <a:rPr lang="en-US" b="1" dirty="0" smtClean="0"/>
              <a:t> &amp; Rome as </a:t>
            </a:r>
            <a:r>
              <a:rPr lang="en-US" b="1" i="1" dirty="0" smtClean="0"/>
              <a:t>“Babylon,”</a:t>
            </a:r>
            <a:r>
              <a:rPr lang="en-US" b="1" dirty="0" smtClean="0"/>
              <a:t> (5:13)</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486400"/>
          </a:xfrm>
        </p:spPr>
        <p:txBody>
          <a:bodyPr/>
          <a:lstStyle/>
          <a:p>
            <a:r>
              <a:rPr lang="en-US" b="1" dirty="0" smtClean="0"/>
              <a:t>Similarities in language with Peter’s speeches in Acts:</a:t>
            </a:r>
          </a:p>
          <a:p>
            <a:pPr lvl="1"/>
            <a:r>
              <a:rPr lang="en-US" sz="2000" b="1" i="1" dirty="0" smtClean="0"/>
              <a:t>“... the just for the unjust”</a:t>
            </a:r>
            <a:r>
              <a:rPr lang="en-US" sz="2000" b="1" dirty="0" smtClean="0"/>
              <a:t>   (Acts 3:14 / 1 Pet. 3:18)</a:t>
            </a:r>
          </a:p>
          <a:p>
            <a:pPr lvl="1"/>
            <a:r>
              <a:rPr lang="en-US" sz="2000" b="1" dirty="0" smtClean="0"/>
              <a:t>Christ’s suffering &amp; sacrifice predestined.        (Acts 2:23; 4:28 / 1 Pet. 1:20)</a:t>
            </a:r>
          </a:p>
          <a:p>
            <a:pPr lvl="1"/>
            <a:r>
              <a:rPr lang="en-US" sz="2000" b="1" dirty="0" smtClean="0"/>
              <a:t>Christ’s sacrifice foretold by O.T. prophets.      (Acts 3:18 / 1 Pet. 1:11)</a:t>
            </a:r>
          </a:p>
          <a:p>
            <a:pPr lvl="1"/>
            <a:r>
              <a:rPr lang="en-US" sz="2000" b="1" dirty="0" smtClean="0"/>
              <a:t>Stone rejected by builders becomes the chief cornerstone.   (Acts 4:11 / 1 Pet. 2:4,7)</a:t>
            </a:r>
          </a:p>
          <a:p>
            <a:pPr lvl="1"/>
            <a:r>
              <a:rPr lang="en-US" sz="2000" b="1" dirty="0" smtClean="0"/>
              <a:t>The judgment of </a:t>
            </a:r>
            <a:r>
              <a:rPr lang="en-US" sz="2000" b="1" i="1" dirty="0" smtClean="0"/>
              <a:t>“the living and the dead.</a:t>
            </a:r>
            <a:r>
              <a:rPr lang="en-US" sz="2000" b="1" dirty="0" smtClean="0"/>
              <a:t>”       (Acts 10:42 / 1 Pet. 4:5)</a:t>
            </a:r>
          </a:p>
          <a:p>
            <a:pPr lvl="1"/>
            <a:r>
              <a:rPr lang="en-US" sz="2000" b="1" dirty="0" smtClean="0"/>
              <a:t>God is described as One who </a:t>
            </a:r>
            <a:r>
              <a:rPr lang="en-US" sz="2000" b="1" i="1" dirty="0" smtClean="0"/>
              <a:t>“shows no partiality.</a:t>
            </a:r>
            <a:r>
              <a:rPr lang="en-US" sz="2000" b="1" dirty="0" smtClean="0"/>
              <a:t>”   (Acts 10:34 / 1 Pet. 1:17)</a:t>
            </a:r>
          </a:p>
          <a:p>
            <a:pPr lvl="1"/>
            <a:endParaRPr lang="en-US" b="1" dirty="0" smtClean="0"/>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par>
                                <p:cTn id="15" presetID="29"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18"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3">
                                            <p:txEl>
                                              <p:pRg st="2" end="2"/>
                                            </p:txEl>
                                          </p:spTgt>
                                        </p:tgtEl>
                                      </p:cBhvr>
                                    </p:animEffect>
                                  </p:childTnLst>
                                </p:cTn>
                              </p:par>
                              <p:par>
                                <p:cTn id="20" presetID="29"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4" dur="1000"/>
                                        <p:tgtEl>
                                          <p:spTgt spid="3">
                                            <p:txEl>
                                              <p:pRg st="3" end="3"/>
                                            </p:txEl>
                                          </p:spTgt>
                                        </p:tgtEl>
                                      </p:cBhvr>
                                    </p:animEffect>
                                  </p:childTnLst>
                                </p:cTn>
                              </p:par>
                              <p:par>
                                <p:cTn id="25" presetID="29"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3">
                                            <p:txEl>
                                              <p:pRg st="4" end="4"/>
                                            </p:txEl>
                                          </p:spTgt>
                                        </p:tgtEl>
                                      </p:cBhvr>
                                    </p:animEffect>
                                  </p:childTnLst>
                                </p:cTn>
                              </p:par>
                              <p:par>
                                <p:cTn id="30" presetID="29" presetClass="entr" presetSubtype="0"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33"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4" dur="1000"/>
                                        <p:tgtEl>
                                          <p:spTgt spid="3">
                                            <p:txEl>
                                              <p:pRg st="5" end="5"/>
                                            </p:txEl>
                                          </p:spTgt>
                                        </p:tgtEl>
                                      </p:cBhvr>
                                    </p:animEffect>
                                  </p:childTnLst>
                                </p:cTn>
                              </p:par>
                              <p:par>
                                <p:cTn id="35" presetID="29" presetClass="entr" presetSubtype="0"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38"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39"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smtClean="0">
                <a:latin typeface="Aharoni" pitchFamily="2" charset="-79"/>
                <a:cs typeface="Aharoni" pitchFamily="2" charset="-79"/>
              </a:rPr>
              <a:t>1</a:t>
            </a:r>
            <a:r>
              <a:rPr lang="en-US" sz="4800" b="1" baseline="30000" dirty="0" smtClean="0">
                <a:latin typeface="Aharoni" pitchFamily="2" charset="-79"/>
                <a:cs typeface="Aharoni" pitchFamily="2" charset="-79"/>
              </a:rPr>
              <a:t>st</a:t>
            </a:r>
            <a:r>
              <a:rPr lang="en-US" sz="4800" b="1" dirty="0" smtClean="0">
                <a:latin typeface="Aharoni" pitchFamily="2" charset="-79"/>
                <a:cs typeface="Aharoni" pitchFamily="2" charset="-79"/>
              </a:rPr>
              <a:t> Peter – Authorship</a:t>
            </a:r>
            <a:endParaRPr lang="en-US" sz="4800" b="1" dirty="0">
              <a:latin typeface="Aharoni" pitchFamily="2" charset="-79"/>
              <a:cs typeface="Aharoni" pitchFamily="2" charset="-79"/>
            </a:endParaRPr>
          </a:p>
        </p:txBody>
      </p:sp>
      <p:sp>
        <p:nvSpPr>
          <p:cNvPr id="3" name="Content Placeholder 2"/>
          <p:cNvSpPr>
            <a:spLocks noGrp="1"/>
          </p:cNvSpPr>
          <p:nvPr>
            <p:ph idx="1"/>
          </p:nvPr>
        </p:nvSpPr>
        <p:spPr>
          <a:xfrm>
            <a:off x="1600200" y="1371600"/>
            <a:ext cx="7086600" cy="5486400"/>
          </a:xfrm>
        </p:spPr>
        <p:txBody>
          <a:bodyPr/>
          <a:lstStyle/>
          <a:p>
            <a:r>
              <a:rPr lang="en-US" b="1" i="1" dirty="0" smtClean="0">
                <a:solidFill>
                  <a:srgbClr val="C00000"/>
                </a:solidFill>
              </a:rPr>
              <a:t>Objections</a:t>
            </a:r>
            <a:r>
              <a:rPr lang="en-US" b="1" dirty="0" smtClean="0">
                <a:solidFill>
                  <a:srgbClr val="C00000"/>
                </a:solidFill>
              </a:rPr>
              <a:t> </a:t>
            </a:r>
            <a:r>
              <a:rPr lang="en-US" b="1" dirty="0" smtClean="0"/>
              <a:t>raised to Peter as author:</a:t>
            </a:r>
          </a:p>
          <a:p>
            <a:pPr marL="971550" lvl="1" indent="-514350">
              <a:buSzPct val="80000"/>
              <a:buFont typeface="+mj-lt"/>
              <a:buAutoNum type="arabicParenR"/>
            </a:pPr>
            <a:r>
              <a:rPr lang="en-US" b="1" dirty="0" smtClean="0"/>
              <a:t>The Greek is too good for Peter</a:t>
            </a:r>
          </a:p>
          <a:p>
            <a:pPr marL="971550" lvl="1" indent="-514350">
              <a:buSzPct val="80000"/>
              <a:buFont typeface="+mj-lt"/>
              <a:buAutoNum type="arabicParenR"/>
            </a:pPr>
            <a:r>
              <a:rPr lang="en-US" b="1" dirty="0" smtClean="0"/>
              <a:t>That 1 Peter reflects a time after Peter had died</a:t>
            </a:r>
          </a:p>
          <a:p>
            <a:pPr marL="971550" lvl="1" indent="-514350">
              <a:buSzPct val="80000"/>
              <a:buFont typeface="+mj-lt"/>
              <a:buAutoNum type="arabicParenR"/>
            </a:pPr>
            <a:r>
              <a:rPr lang="en-US" b="1" dirty="0" smtClean="0"/>
              <a:t>1 Peter is said to be too “Pauline”</a:t>
            </a:r>
          </a:p>
          <a:p>
            <a:pPr marL="971550" lvl="1" indent="-514350">
              <a:buSzPct val="80000"/>
              <a:buFont typeface="+mj-lt"/>
              <a:buAutoNum type="arabicParenR"/>
            </a:pPr>
            <a:r>
              <a:rPr lang="en-US" b="1" dirty="0" smtClean="0"/>
              <a:t>The author of 1 Peter shows no familiarity with the earthly life of Jesus</a:t>
            </a:r>
          </a:p>
          <a:p>
            <a:pPr marL="971550" lvl="1" indent="-514350">
              <a:buSzPct val="80000"/>
              <a:buFont typeface="+mj-lt"/>
              <a:buAutoNum type="arabicParenR"/>
            </a:pPr>
            <a:r>
              <a:rPr lang="en-US" b="1" dirty="0" smtClean="0"/>
              <a:t>Peter’s relationship with the recipients</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Communication">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1329</TotalTime>
  <Words>2463</Words>
  <Application>Microsoft Office PowerPoint</Application>
  <PresentationFormat>On-screen Show (4:3)</PresentationFormat>
  <Paragraphs>286</Paragraphs>
  <Slides>45</Slides>
  <Notes>45</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45</vt:i4>
      </vt:variant>
    </vt:vector>
  </HeadingPairs>
  <TitlesOfParts>
    <vt:vector size="52" baseType="lpstr">
      <vt:lpstr>Arial</vt:lpstr>
      <vt:lpstr>Aharoni</vt:lpstr>
      <vt:lpstr>Times New Roman</vt:lpstr>
      <vt:lpstr>Calibri</vt:lpstr>
      <vt:lpstr>Communication</vt:lpstr>
      <vt:lpstr>Custom Design</vt:lpstr>
      <vt:lpstr>Document</vt:lpstr>
      <vt:lpstr>Slide 1</vt:lpstr>
      <vt:lpstr>Introduction to    1 &amp; 2 Peter</vt:lpstr>
      <vt:lpstr>Slide 3</vt:lpstr>
      <vt:lpstr>Introductory Matters</vt:lpstr>
      <vt:lpstr>1st Peter – Authorship</vt:lpstr>
      <vt:lpstr>1st Peter – Authorship</vt:lpstr>
      <vt:lpstr>1st Peter – Authorship</vt:lpstr>
      <vt:lpstr>1st Peter – Authorship</vt:lpstr>
      <vt:lpstr>1st Peter – Authorship</vt:lpstr>
      <vt:lpstr>1st Peter – Authorship</vt:lpstr>
      <vt:lpstr>1st Peter – Authorship</vt:lpstr>
      <vt:lpstr>1st Peter – Authorship</vt:lpstr>
      <vt:lpstr>1st Peter – Authorship</vt:lpstr>
      <vt:lpstr>1st Peter – Authorship</vt:lpstr>
      <vt:lpstr>1st Peter – Authorship</vt:lpstr>
      <vt:lpstr>1st Peter                      Place &amp; Date of Writing</vt:lpstr>
      <vt:lpstr>1st Peter                      Place &amp; Date of Writing</vt:lpstr>
      <vt:lpstr>1st Peter                      Place &amp; Date of Writing</vt:lpstr>
      <vt:lpstr>1st Peter – Recipients</vt:lpstr>
      <vt:lpstr>Slide 20</vt:lpstr>
      <vt:lpstr>1st Peter – Recipients</vt:lpstr>
      <vt:lpstr>1st Peter</vt:lpstr>
      <vt:lpstr>1st Peter</vt:lpstr>
      <vt:lpstr>2nd Peter – Authorship</vt:lpstr>
      <vt:lpstr>2nd Peter – Authorship</vt:lpstr>
      <vt:lpstr>2nd Peter – Authorship</vt:lpstr>
      <vt:lpstr>2nd Peter – Authorship</vt:lpstr>
      <vt:lpstr>2nd Peter – Authorship</vt:lpstr>
      <vt:lpstr>2nd Peter – Authorship</vt:lpstr>
      <vt:lpstr>2nd Peter – Authorship</vt:lpstr>
      <vt:lpstr>2nd Peter – Authorship</vt:lpstr>
      <vt:lpstr>2nd Peter – Authorship</vt:lpstr>
      <vt:lpstr>2nd Peter – Authorship</vt:lpstr>
      <vt:lpstr>2nd Peter – Authorship</vt:lpstr>
      <vt:lpstr>2nd Peter – Authorship</vt:lpstr>
      <vt:lpstr>2nd Peter – Authorship</vt:lpstr>
      <vt:lpstr>2nd Peter – Authorship</vt:lpstr>
      <vt:lpstr>2nd Peter Place &amp; Date of Writing</vt:lpstr>
      <vt:lpstr>2nd Peter – Recipients</vt:lpstr>
      <vt:lpstr>2nd Peter – Recipients</vt:lpstr>
      <vt:lpstr>2nd Peter – Recipients</vt:lpstr>
      <vt:lpstr>2nd Peter Purpose &amp; Message</vt:lpstr>
      <vt:lpstr>2nd Peter Purpose &amp; Message</vt:lpstr>
      <vt:lpstr>Introduction to    1 &amp; 2 Peter</vt:lpstr>
      <vt:lpstr>Slide 45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GCK</dc:creator>
  <cp:lastModifiedBy>GCK</cp:lastModifiedBy>
  <cp:revision>75</cp:revision>
  <dcterms:created xsi:type="dcterms:W3CDTF">2008-02-12T18:16:08Z</dcterms:created>
  <dcterms:modified xsi:type="dcterms:W3CDTF">2008-02-28T17:18:16Z</dcterms:modified>
</cp:coreProperties>
</file>